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84" r:id="rId4"/>
    <p:sldId id="280" r:id="rId5"/>
    <p:sldId id="281" r:id="rId6"/>
    <p:sldId id="282" r:id="rId7"/>
    <p:sldId id="283" r:id="rId8"/>
    <p:sldId id="275" r:id="rId9"/>
    <p:sldId id="267" r:id="rId10"/>
    <p:sldId id="272" r:id="rId11"/>
    <p:sldId id="287" r:id="rId12"/>
    <p:sldId id="290" r:id="rId13"/>
    <p:sldId id="268" r:id="rId14"/>
    <p:sldId id="273" r:id="rId15"/>
    <p:sldId id="286" r:id="rId16"/>
    <p:sldId id="270" r:id="rId17"/>
    <p:sldId id="274" r:id="rId18"/>
    <p:sldId id="264" r:id="rId1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p:scale>
          <a:sx n="121" d="100"/>
          <a:sy n="121" d="100"/>
        </p:scale>
        <p:origin x="-96"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FA4AB-1E5C-574C-AE29-8F4F50194B1F}"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zh-TW" altLang="en-US"/>
        </a:p>
      </dgm:t>
    </dgm:pt>
    <dgm:pt modelId="{F0C59F14-DF34-2E40-8FE9-CCBB94B14DD1}">
      <dgm:prSet phldrT="[文字]"/>
      <dgm:spPr/>
      <dgm:t>
        <a:bodyPr/>
        <a:lstStyle/>
        <a:p>
          <a:r>
            <a:rPr lang="zh-TW" altLang="en-US" b="1" dirty="0">
              <a:effectLst>
                <a:outerShdw blurRad="38100" dist="38100" dir="2700000" algn="tl">
                  <a:srgbClr val="000000">
                    <a:alpha val="43137"/>
                  </a:srgbClr>
                </a:outerShdw>
              </a:effectLst>
            </a:rPr>
            <a:t>學生</a:t>
          </a:r>
        </a:p>
      </dgm:t>
    </dgm:pt>
    <dgm:pt modelId="{48B97E17-66B0-F249-AA2B-AA811FE56229}" type="parTrans" cxnId="{EC79119C-B5C8-5841-8D2A-FB7BDFE5AF6F}">
      <dgm:prSet/>
      <dgm:spPr/>
      <dgm:t>
        <a:bodyPr/>
        <a:lstStyle/>
        <a:p>
          <a:endParaRPr lang="zh-TW" altLang="en-US" b="1">
            <a:effectLst>
              <a:outerShdw blurRad="38100" dist="38100" dir="2700000" algn="tl">
                <a:srgbClr val="000000">
                  <a:alpha val="43137"/>
                </a:srgbClr>
              </a:outerShdw>
            </a:effectLst>
          </a:endParaRPr>
        </a:p>
      </dgm:t>
    </dgm:pt>
    <dgm:pt modelId="{9A76776B-6F32-FB49-A8DA-6B90016F578F}" type="sibTrans" cxnId="{EC79119C-B5C8-5841-8D2A-FB7BDFE5AF6F}">
      <dgm:prSet/>
      <dgm:spPr/>
      <dgm:t>
        <a:bodyPr/>
        <a:lstStyle/>
        <a:p>
          <a:endParaRPr lang="zh-TW" altLang="en-US" b="1">
            <a:effectLst>
              <a:outerShdw blurRad="38100" dist="38100" dir="2700000" algn="tl">
                <a:srgbClr val="000000">
                  <a:alpha val="43137"/>
                </a:srgbClr>
              </a:outerShdw>
            </a:effectLst>
          </a:endParaRPr>
        </a:p>
      </dgm:t>
    </dgm:pt>
    <dgm:pt modelId="{0E66EC95-0CD7-8E48-9473-FE9D483C65A5}">
      <dgm:prSet phldrT="[文字]"/>
      <dgm:spPr/>
      <dgm:t>
        <a:bodyPr/>
        <a:lstStyle/>
        <a:p>
          <a:r>
            <a:rPr lang="zh-TW" altLang="en-US" b="1" dirty="0">
              <a:effectLst>
                <a:outerShdw blurRad="38100" dist="38100" dir="2700000" algn="tl">
                  <a:srgbClr val="000000">
                    <a:alpha val="43137"/>
                  </a:srgbClr>
                </a:outerShdw>
              </a:effectLst>
            </a:rPr>
            <a:t>師長（學術生涯導師、專責導師、系主任）</a:t>
          </a:r>
        </a:p>
      </dgm:t>
    </dgm:pt>
    <dgm:pt modelId="{3E972214-C55C-634F-92B8-A1DDFDCECEA6}" type="parTrans" cxnId="{9929101B-F1CB-DD42-B0DE-592F2EA9F18C}">
      <dgm:prSet/>
      <dgm:spPr/>
      <dgm:t>
        <a:bodyPr/>
        <a:lstStyle/>
        <a:p>
          <a:endParaRPr lang="zh-TW" altLang="en-US" b="1">
            <a:effectLst>
              <a:outerShdw blurRad="38100" dist="38100" dir="2700000" algn="tl">
                <a:srgbClr val="000000">
                  <a:alpha val="43137"/>
                </a:srgbClr>
              </a:outerShdw>
            </a:effectLst>
          </a:endParaRPr>
        </a:p>
      </dgm:t>
    </dgm:pt>
    <dgm:pt modelId="{F9610234-B78D-AC4C-A423-E968ABA5BA7D}" type="sibTrans" cxnId="{9929101B-F1CB-DD42-B0DE-592F2EA9F18C}">
      <dgm:prSet/>
      <dgm:spPr/>
      <dgm:t>
        <a:bodyPr/>
        <a:lstStyle/>
        <a:p>
          <a:endParaRPr lang="zh-TW" altLang="en-US" b="1">
            <a:effectLst>
              <a:outerShdw blurRad="38100" dist="38100" dir="2700000" algn="tl">
                <a:srgbClr val="000000">
                  <a:alpha val="43137"/>
                </a:srgbClr>
              </a:outerShdw>
            </a:effectLst>
          </a:endParaRPr>
        </a:p>
      </dgm:t>
    </dgm:pt>
    <dgm:pt modelId="{F6AD50C4-0CA3-FA44-B749-98940E586719}">
      <dgm:prSet phldrT="[文字]"/>
      <dgm:spPr/>
      <dgm:t>
        <a:bodyPr/>
        <a:lstStyle/>
        <a:p>
          <a:r>
            <a:rPr lang="zh-TW" altLang="en-US" b="1" dirty="0">
              <a:effectLst>
                <a:outerShdw blurRad="38100" dist="38100" dir="2700000" algn="tl">
                  <a:srgbClr val="000000">
                    <a:alpha val="43137"/>
                  </a:srgbClr>
                </a:outerShdw>
              </a:effectLst>
            </a:rPr>
            <a:t>行政人員（助教）</a:t>
          </a:r>
        </a:p>
      </dgm:t>
    </dgm:pt>
    <dgm:pt modelId="{608CE28C-022A-9144-B05E-3EC219B4F335}" type="parTrans" cxnId="{8B97659B-7C97-3F40-BB68-302A0E33D19C}">
      <dgm:prSet/>
      <dgm:spPr/>
      <dgm:t>
        <a:bodyPr/>
        <a:lstStyle/>
        <a:p>
          <a:endParaRPr lang="zh-TW" altLang="en-US" b="1">
            <a:effectLst>
              <a:outerShdw blurRad="38100" dist="38100" dir="2700000" algn="tl">
                <a:srgbClr val="000000">
                  <a:alpha val="43137"/>
                </a:srgbClr>
              </a:outerShdw>
            </a:effectLst>
          </a:endParaRPr>
        </a:p>
      </dgm:t>
    </dgm:pt>
    <dgm:pt modelId="{138F06CD-8D1E-864D-AA74-CF05BBF86CFF}" type="sibTrans" cxnId="{8B97659B-7C97-3F40-BB68-302A0E33D19C}">
      <dgm:prSet/>
      <dgm:spPr/>
      <dgm:t>
        <a:bodyPr/>
        <a:lstStyle/>
        <a:p>
          <a:endParaRPr lang="zh-TW" altLang="en-US" b="1">
            <a:effectLst>
              <a:outerShdw blurRad="38100" dist="38100" dir="2700000" algn="tl">
                <a:srgbClr val="000000">
                  <a:alpha val="43137"/>
                </a:srgbClr>
              </a:outerShdw>
            </a:effectLst>
          </a:endParaRPr>
        </a:p>
      </dgm:t>
    </dgm:pt>
    <dgm:pt modelId="{DAB72CC1-3011-1C41-AC7E-0D7D906ADA50}">
      <dgm:prSet/>
      <dgm:spPr/>
      <dgm:t>
        <a:bodyPr/>
        <a:lstStyle/>
        <a:p>
          <a:r>
            <a:rPr lang="zh-TW" altLang="en-US" b="1" dirty="0">
              <a:effectLst>
                <a:outerShdw blurRad="38100" dist="38100" dir="2700000" algn="tl">
                  <a:srgbClr val="000000">
                    <a:alpha val="43137"/>
                  </a:srgbClr>
                </a:outerShdw>
              </a:effectLst>
            </a:rPr>
            <a:t>獎學金系統學生端</a:t>
          </a:r>
        </a:p>
      </dgm:t>
    </dgm:pt>
    <dgm:pt modelId="{CC77D92C-A4EB-774E-A8CC-BA1225CFCFCC}" type="parTrans" cxnId="{C5613423-F4A1-194E-900D-10F477B0310B}">
      <dgm:prSet/>
      <dgm:spPr/>
      <dgm:t>
        <a:bodyPr/>
        <a:lstStyle/>
        <a:p>
          <a:endParaRPr lang="zh-TW" altLang="en-US" b="1">
            <a:effectLst>
              <a:outerShdw blurRad="38100" dist="38100" dir="2700000" algn="tl">
                <a:srgbClr val="000000">
                  <a:alpha val="43137"/>
                </a:srgbClr>
              </a:outerShdw>
            </a:effectLst>
          </a:endParaRPr>
        </a:p>
      </dgm:t>
    </dgm:pt>
    <dgm:pt modelId="{74466E37-47DC-8241-90DE-32E6CF3CB7A8}" type="sibTrans" cxnId="{C5613423-F4A1-194E-900D-10F477B0310B}">
      <dgm:prSet/>
      <dgm:spPr/>
      <dgm:t>
        <a:bodyPr/>
        <a:lstStyle/>
        <a:p>
          <a:endParaRPr lang="zh-TW" altLang="en-US" b="1">
            <a:effectLst>
              <a:outerShdw blurRad="38100" dist="38100" dir="2700000" algn="tl">
                <a:srgbClr val="000000">
                  <a:alpha val="43137"/>
                </a:srgbClr>
              </a:outerShdw>
            </a:effectLst>
          </a:endParaRPr>
        </a:p>
      </dgm:t>
    </dgm:pt>
    <dgm:pt modelId="{89ECDD0C-1266-D845-945A-A69AC6034A53}">
      <dgm:prSet phldrT="[文字]"/>
      <dgm:spPr/>
      <dgm:t>
        <a:bodyPr/>
        <a:lstStyle/>
        <a:p>
          <a:r>
            <a:rPr lang="zh-TW" altLang="en-US" b="1" dirty="0">
              <a:effectLst>
                <a:outerShdw blurRad="38100" dist="38100" dir="2700000" algn="tl">
                  <a:srgbClr val="000000">
                    <a:alpha val="43137"/>
                  </a:srgbClr>
                </a:outerShdw>
              </a:effectLst>
            </a:rPr>
            <a:t>獎學金系統審核端</a:t>
          </a:r>
        </a:p>
      </dgm:t>
    </dgm:pt>
    <dgm:pt modelId="{0378A6A2-5B52-7045-96DF-E7E3B78B7F3F}" type="parTrans" cxnId="{58EBFAE1-7AAB-7C46-BC87-0A8505E12644}">
      <dgm:prSet/>
      <dgm:spPr/>
      <dgm:t>
        <a:bodyPr/>
        <a:lstStyle/>
        <a:p>
          <a:endParaRPr lang="zh-TW" altLang="en-US" b="1">
            <a:effectLst>
              <a:outerShdw blurRad="38100" dist="38100" dir="2700000" algn="tl">
                <a:srgbClr val="000000">
                  <a:alpha val="43137"/>
                </a:srgbClr>
              </a:outerShdw>
            </a:effectLst>
          </a:endParaRPr>
        </a:p>
      </dgm:t>
    </dgm:pt>
    <dgm:pt modelId="{F1A1DF96-CF0F-DE4C-B82C-87BBC1BE4DC4}" type="sibTrans" cxnId="{58EBFAE1-7AAB-7C46-BC87-0A8505E12644}">
      <dgm:prSet/>
      <dgm:spPr/>
      <dgm:t>
        <a:bodyPr/>
        <a:lstStyle/>
        <a:p>
          <a:endParaRPr lang="zh-TW" altLang="en-US" b="1">
            <a:effectLst>
              <a:outerShdw blurRad="38100" dist="38100" dir="2700000" algn="tl">
                <a:srgbClr val="000000">
                  <a:alpha val="43137"/>
                </a:srgbClr>
              </a:outerShdw>
            </a:effectLst>
          </a:endParaRPr>
        </a:p>
      </dgm:t>
    </dgm:pt>
    <dgm:pt modelId="{2A4E7D39-33ED-AF45-AC52-FF37CBB51DE6}">
      <dgm:prSet phldrT="[文字]"/>
      <dgm:spPr/>
      <dgm:t>
        <a:bodyPr/>
        <a:lstStyle/>
        <a:p>
          <a:r>
            <a:rPr lang="zh-TW" altLang="en-US" b="1" dirty="0">
              <a:effectLst>
                <a:outerShdw blurRad="38100" dist="38100" dir="2700000" algn="tl">
                  <a:srgbClr val="000000">
                    <a:alpha val="43137"/>
                  </a:srgbClr>
                </a:outerShdw>
              </a:effectLst>
            </a:rPr>
            <a:t>獎學金管理系統（</a:t>
          </a:r>
          <a:r>
            <a:rPr lang="en-US" altLang="zh-TW" b="1" dirty="0">
              <a:effectLst>
                <a:outerShdw blurRad="38100" dist="38100" dir="2700000" algn="tl">
                  <a:srgbClr val="000000">
                    <a:alpha val="43137"/>
                  </a:srgbClr>
                </a:outerShdw>
              </a:effectLst>
            </a:rPr>
            <a:t>2020</a:t>
          </a:r>
          <a:r>
            <a:rPr lang="zh-TW" altLang="en-US" b="1" dirty="0">
              <a:effectLst>
                <a:outerShdw blurRad="38100" dist="38100" dir="2700000" algn="tl">
                  <a:srgbClr val="000000">
                    <a:alpha val="43137"/>
                  </a:srgbClr>
                </a:outerShdw>
              </a:effectLst>
            </a:rPr>
            <a:t>版）</a:t>
          </a:r>
        </a:p>
      </dgm:t>
    </dgm:pt>
    <dgm:pt modelId="{95CCE90E-FB5F-1C41-A14E-323A0F5484D1}" type="parTrans" cxnId="{5593687B-5433-2C42-B120-FC82552DE4BB}">
      <dgm:prSet/>
      <dgm:spPr/>
      <dgm:t>
        <a:bodyPr/>
        <a:lstStyle/>
        <a:p>
          <a:endParaRPr lang="zh-TW" altLang="en-US" b="1">
            <a:effectLst>
              <a:outerShdw blurRad="38100" dist="38100" dir="2700000" algn="tl">
                <a:srgbClr val="000000">
                  <a:alpha val="43137"/>
                </a:srgbClr>
              </a:outerShdw>
            </a:effectLst>
          </a:endParaRPr>
        </a:p>
      </dgm:t>
    </dgm:pt>
    <dgm:pt modelId="{3B992EB3-DCE5-AF4B-BD3A-E64752F1AC81}" type="sibTrans" cxnId="{5593687B-5433-2C42-B120-FC82552DE4BB}">
      <dgm:prSet/>
      <dgm:spPr/>
      <dgm:t>
        <a:bodyPr/>
        <a:lstStyle/>
        <a:p>
          <a:endParaRPr lang="zh-TW" altLang="en-US" b="1">
            <a:effectLst>
              <a:outerShdw blurRad="38100" dist="38100" dir="2700000" algn="tl">
                <a:srgbClr val="000000">
                  <a:alpha val="43137"/>
                </a:srgbClr>
              </a:outerShdw>
            </a:effectLst>
          </a:endParaRPr>
        </a:p>
      </dgm:t>
    </dgm:pt>
    <dgm:pt modelId="{6CE8034A-5030-2445-8934-EB46C6481947}" type="pres">
      <dgm:prSet presAssocID="{6B1FA4AB-1E5C-574C-AE29-8F4F50194B1F}" presName="linear" presStyleCnt="0">
        <dgm:presLayoutVars>
          <dgm:dir/>
          <dgm:animLvl val="lvl"/>
          <dgm:resizeHandles val="exact"/>
        </dgm:presLayoutVars>
      </dgm:prSet>
      <dgm:spPr/>
      <dgm:t>
        <a:bodyPr/>
        <a:lstStyle/>
        <a:p>
          <a:endParaRPr lang="zh-TW" altLang="en-US"/>
        </a:p>
      </dgm:t>
    </dgm:pt>
    <dgm:pt modelId="{BF3281C7-EA48-E645-8F6C-92FF32D7F9D1}" type="pres">
      <dgm:prSet presAssocID="{F0C59F14-DF34-2E40-8FE9-CCBB94B14DD1}" presName="parentLin" presStyleCnt="0"/>
      <dgm:spPr/>
    </dgm:pt>
    <dgm:pt modelId="{1AD818C5-CF11-2E40-A806-F78A4CB8377A}" type="pres">
      <dgm:prSet presAssocID="{F0C59F14-DF34-2E40-8FE9-CCBB94B14DD1}" presName="parentLeftMargin" presStyleLbl="node1" presStyleIdx="0" presStyleCnt="3"/>
      <dgm:spPr/>
      <dgm:t>
        <a:bodyPr/>
        <a:lstStyle/>
        <a:p>
          <a:endParaRPr lang="zh-TW" altLang="en-US"/>
        </a:p>
      </dgm:t>
    </dgm:pt>
    <dgm:pt modelId="{006E98B4-D125-1C44-B123-860646929A9A}" type="pres">
      <dgm:prSet presAssocID="{F0C59F14-DF34-2E40-8FE9-CCBB94B14DD1}" presName="parentText" presStyleLbl="node1" presStyleIdx="0" presStyleCnt="3">
        <dgm:presLayoutVars>
          <dgm:chMax val="0"/>
          <dgm:bulletEnabled val="1"/>
        </dgm:presLayoutVars>
      </dgm:prSet>
      <dgm:spPr/>
      <dgm:t>
        <a:bodyPr/>
        <a:lstStyle/>
        <a:p>
          <a:endParaRPr lang="zh-TW" altLang="en-US"/>
        </a:p>
      </dgm:t>
    </dgm:pt>
    <dgm:pt modelId="{C4E07BCE-E9E0-9A4A-95A0-EB2EF783B259}" type="pres">
      <dgm:prSet presAssocID="{F0C59F14-DF34-2E40-8FE9-CCBB94B14DD1}" presName="negativeSpace" presStyleCnt="0"/>
      <dgm:spPr/>
    </dgm:pt>
    <dgm:pt modelId="{281E6AE2-7FA0-4D49-B9EC-EC09B9FC6C6D}" type="pres">
      <dgm:prSet presAssocID="{F0C59F14-DF34-2E40-8FE9-CCBB94B14DD1}" presName="childText" presStyleLbl="conFgAcc1" presStyleIdx="0" presStyleCnt="3">
        <dgm:presLayoutVars>
          <dgm:bulletEnabled val="1"/>
        </dgm:presLayoutVars>
      </dgm:prSet>
      <dgm:spPr/>
      <dgm:t>
        <a:bodyPr/>
        <a:lstStyle/>
        <a:p>
          <a:endParaRPr lang="zh-TW" altLang="en-US"/>
        </a:p>
      </dgm:t>
    </dgm:pt>
    <dgm:pt modelId="{E75970FA-85E7-1748-9C79-1742DB44F146}" type="pres">
      <dgm:prSet presAssocID="{9A76776B-6F32-FB49-A8DA-6B90016F578F}" presName="spaceBetweenRectangles" presStyleCnt="0"/>
      <dgm:spPr/>
    </dgm:pt>
    <dgm:pt modelId="{611FD51C-749B-AA46-BEEF-6FCB1677A699}" type="pres">
      <dgm:prSet presAssocID="{0E66EC95-0CD7-8E48-9473-FE9D483C65A5}" presName="parentLin" presStyleCnt="0"/>
      <dgm:spPr/>
    </dgm:pt>
    <dgm:pt modelId="{918D73CC-4A4A-7A4A-86F4-BB4789959A03}" type="pres">
      <dgm:prSet presAssocID="{0E66EC95-0CD7-8E48-9473-FE9D483C65A5}" presName="parentLeftMargin" presStyleLbl="node1" presStyleIdx="0" presStyleCnt="3"/>
      <dgm:spPr/>
      <dgm:t>
        <a:bodyPr/>
        <a:lstStyle/>
        <a:p>
          <a:endParaRPr lang="zh-TW" altLang="en-US"/>
        </a:p>
      </dgm:t>
    </dgm:pt>
    <dgm:pt modelId="{5069418A-A56D-164E-8FD5-229BE6CD603E}" type="pres">
      <dgm:prSet presAssocID="{0E66EC95-0CD7-8E48-9473-FE9D483C65A5}" presName="parentText" presStyleLbl="node1" presStyleIdx="1" presStyleCnt="3">
        <dgm:presLayoutVars>
          <dgm:chMax val="0"/>
          <dgm:bulletEnabled val="1"/>
        </dgm:presLayoutVars>
      </dgm:prSet>
      <dgm:spPr/>
      <dgm:t>
        <a:bodyPr/>
        <a:lstStyle/>
        <a:p>
          <a:endParaRPr lang="zh-TW" altLang="en-US"/>
        </a:p>
      </dgm:t>
    </dgm:pt>
    <dgm:pt modelId="{E002F64E-2BAB-D341-9F20-650539875AB7}" type="pres">
      <dgm:prSet presAssocID="{0E66EC95-0CD7-8E48-9473-FE9D483C65A5}" presName="negativeSpace" presStyleCnt="0"/>
      <dgm:spPr/>
    </dgm:pt>
    <dgm:pt modelId="{EDAC58E5-11CF-7B4B-BB05-6950935B05C1}" type="pres">
      <dgm:prSet presAssocID="{0E66EC95-0CD7-8E48-9473-FE9D483C65A5}" presName="childText" presStyleLbl="conFgAcc1" presStyleIdx="1" presStyleCnt="3">
        <dgm:presLayoutVars>
          <dgm:bulletEnabled val="1"/>
        </dgm:presLayoutVars>
      </dgm:prSet>
      <dgm:spPr/>
      <dgm:t>
        <a:bodyPr/>
        <a:lstStyle/>
        <a:p>
          <a:endParaRPr lang="zh-TW" altLang="en-US"/>
        </a:p>
      </dgm:t>
    </dgm:pt>
    <dgm:pt modelId="{FE7760AD-6118-594C-99D7-3EF0389BF518}" type="pres">
      <dgm:prSet presAssocID="{F9610234-B78D-AC4C-A423-E968ABA5BA7D}" presName="spaceBetweenRectangles" presStyleCnt="0"/>
      <dgm:spPr/>
    </dgm:pt>
    <dgm:pt modelId="{E903C976-B8C9-D947-8F53-AD442097D12B}" type="pres">
      <dgm:prSet presAssocID="{F6AD50C4-0CA3-FA44-B749-98940E586719}" presName="parentLin" presStyleCnt="0"/>
      <dgm:spPr/>
    </dgm:pt>
    <dgm:pt modelId="{2D064468-4EBD-9542-B2AC-355351288620}" type="pres">
      <dgm:prSet presAssocID="{F6AD50C4-0CA3-FA44-B749-98940E586719}" presName="parentLeftMargin" presStyleLbl="node1" presStyleIdx="1" presStyleCnt="3"/>
      <dgm:spPr/>
      <dgm:t>
        <a:bodyPr/>
        <a:lstStyle/>
        <a:p>
          <a:endParaRPr lang="zh-TW" altLang="en-US"/>
        </a:p>
      </dgm:t>
    </dgm:pt>
    <dgm:pt modelId="{B8FED5A1-1D4A-7F4D-ABC8-43C4B79EA589}" type="pres">
      <dgm:prSet presAssocID="{F6AD50C4-0CA3-FA44-B749-98940E586719}" presName="parentText" presStyleLbl="node1" presStyleIdx="2" presStyleCnt="3">
        <dgm:presLayoutVars>
          <dgm:chMax val="0"/>
          <dgm:bulletEnabled val="1"/>
        </dgm:presLayoutVars>
      </dgm:prSet>
      <dgm:spPr/>
      <dgm:t>
        <a:bodyPr/>
        <a:lstStyle/>
        <a:p>
          <a:endParaRPr lang="zh-TW" altLang="en-US"/>
        </a:p>
      </dgm:t>
    </dgm:pt>
    <dgm:pt modelId="{E7669FE0-B5A4-B345-A5CD-2217E6561555}" type="pres">
      <dgm:prSet presAssocID="{F6AD50C4-0CA3-FA44-B749-98940E586719}" presName="negativeSpace" presStyleCnt="0"/>
      <dgm:spPr/>
    </dgm:pt>
    <dgm:pt modelId="{03CF49A7-DAF1-1743-A077-DE235837C39A}" type="pres">
      <dgm:prSet presAssocID="{F6AD50C4-0CA3-FA44-B749-98940E586719}" presName="childText" presStyleLbl="conFgAcc1" presStyleIdx="2" presStyleCnt="3">
        <dgm:presLayoutVars>
          <dgm:bulletEnabled val="1"/>
        </dgm:presLayoutVars>
      </dgm:prSet>
      <dgm:spPr/>
      <dgm:t>
        <a:bodyPr/>
        <a:lstStyle/>
        <a:p>
          <a:endParaRPr lang="zh-TW" altLang="en-US"/>
        </a:p>
      </dgm:t>
    </dgm:pt>
  </dgm:ptLst>
  <dgm:cxnLst>
    <dgm:cxn modelId="{58EBFAE1-7AAB-7C46-BC87-0A8505E12644}" srcId="{0E66EC95-0CD7-8E48-9473-FE9D483C65A5}" destId="{89ECDD0C-1266-D845-945A-A69AC6034A53}" srcOrd="0" destOrd="0" parTransId="{0378A6A2-5B52-7045-96DF-E7E3B78B7F3F}" sibTransId="{F1A1DF96-CF0F-DE4C-B82C-87BBC1BE4DC4}"/>
    <dgm:cxn modelId="{8B97659B-7C97-3F40-BB68-302A0E33D19C}" srcId="{6B1FA4AB-1E5C-574C-AE29-8F4F50194B1F}" destId="{F6AD50C4-0CA3-FA44-B749-98940E586719}" srcOrd="2" destOrd="0" parTransId="{608CE28C-022A-9144-B05E-3EC219B4F335}" sibTransId="{138F06CD-8D1E-864D-AA74-CF05BBF86CFF}"/>
    <dgm:cxn modelId="{EC79119C-B5C8-5841-8D2A-FB7BDFE5AF6F}" srcId="{6B1FA4AB-1E5C-574C-AE29-8F4F50194B1F}" destId="{F0C59F14-DF34-2E40-8FE9-CCBB94B14DD1}" srcOrd="0" destOrd="0" parTransId="{48B97E17-66B0-F249-AA2B-AA811FE56229}" sibTransId="{9A76776B-6F32-FB49-A8DA-6B90016F578F}"/>
    <dgm:cxn modelId="{68D05A3B-C329-9442-A125-630551530051}" type="presOf" srcId="{0E66EC95-0CD7-8E48-9473-FE9D483C65A5}" destId="{918D73CC-4A4A-7A4A-86F4-BB4789959A03}" srcOrd="0" destOrd="0" presId="urn:microsoft.com/office/officeart/2005/8/layout/list1"/>
    <dgm:cxn modelId="{9929101B-F1CB-DD42-B0DE-592F2EA9F18C}" srcId="{6B1FA4AB-1E5C-574C-AE29-8F4F50194B1F}" destId="{0E66EC95-0CD7-8E48-9473-FE9D483C65A5}" srcOrd="1" destOrd="0" parTransId="{3E972214-C55C-634F-92B8-A1DDFDCECEA6}" sibTransId="{F9610234-B78D-AC4C-A423-E968ABA5BA7D}"/>
    <dgm:cxn modelId="{75628CEB-3F9F-A449-8271-AE5F81963B75}" type="presOf" srcId="{89ECDD0C-1266-D845-945A-A69AC6034A53}" destId="{EDAC58E5-11CF-7B4B-BB05-6950935B05C1}" srcOrd="0" destOrd="0" presId="urn:microsoft.com/office/officeart/2005/8/layout/list1"/>
    <dgm:cxn modelId="{81E9750C-5B90-2948-A447-BB4CA542C9C1}" type="presOf" srcId="{F6AD50C4-0CA3-FA44-B749-98940E586719}" destId="{2D064468-4EBD-9542-B2AC-355351288620}" srcOrd="0" destOrd="0" presId="urn:microsoft.com/office/officeart/2005/8/layout/list1"/>
    <dgm:cxn modelId="{A7A6369E-6592-B042-9503-3DB474DD6FBA}" type="presOf" srcId="{DAB72CC1-3011-1C41-AC7E-0D7D906ADA50}" destId="{281E6AE2-7FA0-4D49-B9EC-EC09B9FC6C6D}" srcOrd="0" destOrd="0" presId="urn:microsoft.com/office/officeart/2005/8/layout/list1"/>
    <dgm:cxn modelId="{F2664464-5EEC-6547-8264-EAAF5C718BC0}" type="presOf" srcId="{F0C59F14-DF34-2E40-8FE9-CCBB94B14DD1}" destId="{006E98B4-D125-1C44-B123-860646929A9A}" srcOrd="1" destOrd="0" presId="urn:microsoft.com/office/officeart/2005/8/layout/list1"/>
    <dgm:cxn modelId="{3777C807-4C26-7745-B346-225EF5E6BAFC}" type="presOf" srcId="{F0C59F14-DF34-2E40-8FE9-CCBB94B14DD1}" destId="{1AD818C5-CF11-2E40-A806-F78A4CB8377A}" srcOrd="0" destOrd="0" presId="urn:microsoft.com/office/officeart/2005/8/layout/list1"/>
    <dgm:cxn modelId="{8AE7386D-6806-354F-BFCD-AC6937D2E413}" type="presOf" srcId="{F6AD50C4-0CA3-FA44-B749-98940E586719}" destId="{B8FED5A1-1D4A-7F4D-ABC8-43C4B79EA589}" srcOrd="1" destOrd="0" presId="urn:microsoft.com/office/officeart/2005/8/layout/list1"/>
    <dgm:cxn modelId="{C5613423-F4A1-194E-900D-10F477B0310B}" srcId="{F0C59F14-DF34-2E40-8FE9-CCBB94B14DD1}" destId="{DAB72CC1-3011-1C41-AC7E-0D7D906ADA50}" srcOrd="0" destOrd="0" parTransId="{CC77D92C-A4EB-774E-A8CC-BA1225CFCFCC}" sibTransId="{74466E37-47DC-8241-90DE-32E6CF3CB7A8}"/>
    <dgm:cxn modelId="{76D21638-2AED-374F-BDCF-5007B394FDF5}" type="presOf" srcId="{0E66EC95-0CD7-8E48-9473-FE9D483C65A5}" destId="{5069418A-A56D-164E-8FD5-229BE6CD603E}" srcOrd="1" destOrd="0" presId="urn:microsoft.com/office/officeart/2005/8/layout/list1"/>
    <dgm:cxn modelId="{5593687B-5433-2C42-B120-FC82552DE4BB}" srcId="{F6AD50C4-0CA3-FA44-B749-98940E586719}" destId="{2A4E7D39-33ED-AF45-AC52-FF37CBB51DE6}" srcOrd="0" destOrd="0" parTransId="{95CCE90E-FB5F-1C41-A14E-323A0F5484D1}" sibTransId="{3B992EB3-DCE5-AF4B-BD3A-E64752F1AC81}"/>
    <dgm:cxn modelId="{C74DA5EC-DC98-1341-A4B5-0F5CE314EA77}" type="presOf" srcId="{6B1FA4AB-1E5C-574C-AE29-8F4F50194B1F}" destId="{6CE8034A-5030-2445-8934-EB46C6481947}" srcOrd="0" destOrd="0" presId="urn:microsoft.com/office/officeart/2005/8/layout/list1"/>
    <dgm:cxn modelId="{A02D421B-D437-CA4C-8055-51307261D943}" type="presOf" srcId="{2A4E7D39-33ED-AF45-AC52-FF37CBB51DE6}" destId="{03CF49A7-DAF1-1743-A077-DE235837C39A}" srcOrd="0" destOrd="0" presId="urn:microsoft.com/office/officeart/2005/8/layout/list1"/>
    <dgm:cxn modelId="{9E7E84C5-5D75-A545-92AA-1BE5EAC93BED}" type="presParOf" srcId="{6CE8034A-5030-2445-8934-EB46C6481947}" destId="{BF3281C7-EA48-E645-8F6C-92FF32D7F9D1}" srcOrd="0" destOrd="0" presId="urn:microsoft.com/office/officeart/2005/8/layout/list1"/>
    <dgm:cxn modelId="{8970B68E-9B91-4542-8F4A-291E198537A5}" type="presParOf" srcId="{BF3281C7-EA48-E645-8F6C-92FF32D7F9D1}" destId="{1AD818C5-CF11-2E40-A806-F78A4CB8377A}" srcOrd="0" destOrd="0" presId="urn:microsoft.com/office/officeart/2005/8/layout/list1"/>
    <dgm:cxn modelId="{7B4AAD94-431B-0B49-99D4-B4C1419F6B98}" type="presParOf" srcId="{BF3281C7-EA48-E645-8F6C-92FF32D7F9D1}" destId="{006E98B4-D125-1C44-B123-860646929A9A}" srcOrd="1" destOrd="0" presId="urn:microsoft.com/office/officeart/2005/8/layout/list1"/>
    <dgm:cxn modelId="{301F2736-58B8-704C-94CC-D73F5285F947}" type="presParOf" srcId="{6CE8034A-5030-2445-8934-EB46C6481947}" destId="{C4E07BCE-E9E0-9A4A-95A0-EB2EF783B259}" srcOrd="1" destOrd="0" presId="urn:microsoft.com/office/officeart/2005/8/layout/list1"/>
    <dgm:cxn modelId="{202981E1-8B19-9841-AB98-AD49BFE85924}" type="presParOf" srcId="{6CE8034A-5030-2445-8934-EB46C6481947}" destId="{281E6AE2-7FA0-4D49-B9EC-EC09B9FC6C6D}" srcOrd="2" destOrd="0" presId="urn:microsoft.com/office/officeart/2005/8/layout/list1"/>
    <dgm:cxn modelId="{50ED3893-CCD9-B943-A6F7-27C497417F70}" type="presParOf" srcId="{6CE8034A-5030-2445-8934-EB46C6481947}" destId="{E75970FA-85E7-1748-9C79-1742DB44F146}" srcOrd="3" destOrd="0" presId="urn:microsoft.com/office/officeart/2005/8/layout/list1"/>
    <dgm:cxn modelId="{A05F2C07-CF9A-8647-880E-2F0D6E548792}" type="presParOf" srcId="{6CE8034A-5030-2445-8934-EB46C6481947}" destId="{611FD51C-749B-AA46-BEEF-6FCB1677A699}" srcOrd="4" destOrd="0" presId="urn:microsoft.com/office/officeart/2005/8/layout/list1"/>
    <dgm:cxn modelId="{C37DB9BC-BD5D-5941-B388-804210D27DB5}" type="presParOf" srcId="{611FD51C-749B-AA46-BEEF-6FCB1677A699}" destId="{918D73CC-4A4A-7A4A-86F4-BB4789959A03}" srcOrd="0" destOrd="0" presId="urn:microsoft.com/office/officeart/2005/8/layout/list1"/>
    <dgm:cxn modelId="{3F55DA29-8652-FA49-8B35-452891AF343C}" type="presParOf" srcId="{611FD51C-749B-AA46-BEEF-6FCB1677A699}" destId="{5069418A-A56D-164E-8FD5-229BE6CD603E}" srcOrd="1" destOrd="0" presId="urn:microsoft.com/office/officeart/2005/8/layout/list1"/>
    <dgm:cxn modelId="{896CAB91-5D58-2941-8A10-285C72C206A7}" type="presParOf" srcId="{6CE8034A-5030-2445-8934-EB46C6481947}" destId="{E002F64E-2BAB-D341-9F20-650539875AB7}" srcOrd="5" destOrd="0" presId="urn:microsoft.com/office/officeart/2005/8/layout/list1"/>
    <dgm:cxn modelId="{715B942F-8403-C844-9FF2-6960C0BB824D}" type="presParOf" srcId="{6CE8034A-5030-2445-8934-EB46C6481947}" destId="{EDAC58E5-11CF-7B4B-BB05-6950935B05C1}" srcOrd="6" destOrd="0" presId="urn:microsoft.com/office/officeart/2005/8/layout/list1"/>
    <dgm:cxn modelId="{1E8C008D-C0DF-4443-9BB0-654F36A81810}" type="presParOf" srcId="{6CE8034A-5030-2445-8934-EB46C6481947}" destId="{FE7760AD-6118-594C-99D7-3EF0389BF518}" srcOrd="7" destOrd="0" presId="urn:microsoft.com/office/officeart/2005/8/layout/list1"/>
    <dgm:cxn modelId="{50BE32F5-45AC-5841-A739-E52CAFC3A5E7}" type="presParOf" srcId="{6CE8034A-5030-2445-8934-EB46C6481947}" destId="{E903C976-B8C9-D947-8F53-AD442097D12B}" srcOrd="8" destOrd="0" presId="urn:microsoft.com/office/officeart/2005/8/layout/list1"/>
    <dgm:cxn modelId="{10D26D4C-BA68-BA4E-BE80-FF46724667F2}" type="presParOf" srcId="{E903C976-B8C9-D947-8F53-AD442097D12B}" destId="{2D064468-4EBD-9542-B2AC-355351288620}" srcOrd="0" destOrd="0" presId="urn:microsoft.com/office/officeart/2005/8/layout/list1"/>
    <dgm:cxn modelId="{75452DD8-49C6-AB43-9E14-DF82BE7E5A94}" type="presParOf" srcId="{E903C976-B8C9-D947-8F53-AD442097D12B}" destId="{B8FED5A1-1D4A-7F4D-ABC8-43C4B79EA589}" srcOrd="1" destOrd="0" presId="urn:microsoft.com/office/officeart/2005/8/layout/list1"/>
    <dgm:cxn modelId="{62C4DC22-DE12-4A47-B960-1D983359C0C5}" type="presParOf" srcId="{6CE8034A-5030-2445-8934-EB46C6481947}" destId="{E7669FE0-B5A4-B345-A5CD-2217E6561555}" srcOrd="9" destOrd="0" presId="urn:microsoft.com/office/officeart/2005/8/layout/list1"/>
    <dgm:cxn modelId="{5C2F47CE-E675-B649-B86B-DF1A25513657}" type="presParOf" srcId="{6CE8034A-5030-2445-8934-EB46C6481947}" destId="{03CF49A7-DAF1-1743-A077-DE235837C39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E6AE2-7FA0-4D49-B9EC-EC09B9FC6C6D}">
      <dsp:nvSpPr>
        <dsp:cNvPr id="0" name=""/>
        <dsp:cNvSpPr/>
      </dsp:nvSpPr>
      <dsp:spPr>
        <a:xfrm>
          <a:off x="0" y="428830"/>
          <a:ext cx="10001250" cy="1200937"/>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6208" tIns="520700" rIns="776208" bIns="177800" numCol="1" spcCol="1270" anchor="t" anchorCtr="0">
          <a:noAutofit/>
        </a:bodyPr>
        <a:lstStyle/>
        <a:p>
          <a:pPr marL="228600" lvl="1" indent="-228600" algn="l" defTabSz="1111250">
            <a:lnSpc>
              <a:spcPct val="90000"/>
            </a:lnSpc>
            <a:spcBef>
              <a:spcPct val="0"/>
            </a:spcBef>
            <a:spcAft>
              <a:spcPct val="15000"/>
            </a:spcAft>
            <a:buChar char="••"/>
          </a:pPr>
          <a:r>
            <a:rPr lang="zh-TW" altLang="en-US" sz="2500" b="1" kern="1200" dirty="0">
              <a:effectLst>
                <a:outerShdw blurRad="38100" dist="38100" dir="2700000" algn="tl">
                  <a:srgbClr val="000000">
                    <a:alpha val="43137"/>
                  </a:srgbClr>
                </a:outerShdw>
              </a:effectLst>
            </a:rPr>
            <a:t>獎學金系統學生端</a:t>
          </a:r>
        </a:p>
      </dsp:txBody>
      <dsp:txXfrm>
        <a:off x="0" y="428830"/>
        <a:ext cx="10001250" cy="1200937"/>
      </dsp:txXfrm>
    </dsp:sp>
    <dsp:sp modelId="{006E98B4-D125-1C44-B123-860646929A9A}">
      <dsp:nvSpPr>
        <dsp:cNvPr id="0" name=""/>
        <dsp:cNvSpPr/>
      </dsp:nvSpPr>
      <dsp:spPr>
        <a:xfrm>
          <a:off x="500062" y="59830"/>
          <a:ext cx="7000875" cy="7380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616" tIns="0" rIns="264616" bIns="0" numCol="1" spcCol="1270" anchor="ctr" anchorCtr="0">
          <a:noAutofit/>
        </a:bodyPr>
        <a:lstStyle/>
        <a:p>
          <a:pPr lvl="0" algn="l" defTabSz="1111250">
            <a:lnSpc>
              <a:spcPct val="90000"/>
            </a:lnSpc>
            <a:spcBef>
              <a:spcPct val="0"/>
            </a:spcBef>
            <a:spcAft>
              <a:spcPct val="35000"/>
            </a:spcAft>
          </a:pPr>
          <a:r>
            <a:rPr lang="zh-TW" altLang="en-US" sz="2500" b="1" kern="1200" dirty="0">
              <a:effectLst>
                <a:outerShdw blurRad="38100" dist="38100" dir="2700000" algn="tl">
                  <a:srgbClr val="000000">
                    <a:alpha val="43137"/>
                  </a:srgbClr>
                </a:outerShdw>
              </a:effectLst>
            </a:rPr>
            <a:t>學生</a:t>
          </a:r>
        </a:p>
      </dsp:txBody>
      <dsp:txXfrm>
        <a:off x="536088" y="95856"/>
        <a:ext cx="6928823" cy="665948"/>
      </dsp:txXfrm>
    </dsp:sp>
    <dsp:sp modelId="{EDAC58E5-11CF-7B4B-BB05-6950935B05C1}">
      <dsp:nvSpPr>
        <dsp:cNvPr id="0" name=""/>
        <dsp:cNvSpPr/>
      </dsp:nvSpPr>
      <dsp:spPr>
        <a:xfrm>
          <a:off x="0" y="2133767"/>
          <a:ext cx="10001250" cy="1200937"/>
        </a:xfrm>
        <a:prstGeom prst="rect">
          <a:avLst/>
        </a:prstGeom>
        <a:solidFill>
          <a:schemeClr val="lt1">
            <a:alpha val="90000"/>
            <a:hueOff val="0"/>
            <a:satOff val="0"/>
            <a:lumOff val="0"/>
            <a:alphaOff val="0"/>
          </a:schemeClr>
        </a:solidFill>
        <a:ln w="15875" cap="rnd" cmpd="sng" algn="ctr">
          <a:solidFill>
            <a:schemeClr val="accent5">
              <a:hueOff val="10077128"/>
              <a:satOff val="-4709"/>
              <a:lumOff val="-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6208" tIns="520700" rIns="776208" bIns="177800" numCol="1" spcCol="1270" anchor="t" anchorCtr="0">
          <a:noAutofit/>
        </a:bodyPr>
        <a:lstStyle/>
        <a:p>
          <a:pPr marL="228600" lvl="1" indent="-228600" algn="l" defTabSz="1111250">
            <a:lnSpc>
              <a:spcPct val="90000"/>
            </a:lnSpc>
            <a:spcBef>
              <a:spcPct val="0"/>
            </a:spcBef>
            <a:spcAft>
              <a:spcPct val="15000"/>
            </a:spcAft>
            <a:buChar char="••"/>
          </a:pPr>
          <a:r>
            <a:rPr lang="zh-TW" altLang="en-US" sz="2500" b="1" kern="1200" dirty="0">
              <a:effectLst>
                <a:outerShdw blurRad="38100" dist="38100" dir="2700000" algn="tl">
                  <a:srgbClr val="000000">
                    <a:alpha val="43137"/>
                  </a:srgbClr>
                </a:outerShdw>
              </a:effectLst>
            </a:rPr>
            <a:t>獎學金系統審核端</a:t>
          </a:r>
        </a:p>
      </dsp:txBody>
      <dsp:txXfrm>
        <a:off x="0" y="2133767"/>
        <a:ext cx="10001250" cy="1200937"/>
      </dsp:txXfrm>
    </dsp:sp>
    <dsp:sp modelId="{5069418A-A56D-164E-8FD5-229BE6CD603E}">
      <dsp:nvSpPr>
        <dsp:cNvPr id="0" name=""/>
        <dsp:cNvSpPr/>
      </dsp:nvSpPr>
      <dsp:spPr>
        <a:xfrm>
          <a:off x="500062" y="1764767"/>
          <a:ext cx="7000875" cy="738000"/>
        </a:xfrm>
        <a:prstGeom prst="roundRect">
          <a:avLst/>
        </a:prstGeom>
        <a:solidFill>
          <a:schemeClr val="accent5">
            <a:hueOff val="10077128"/>
            <a:satOff val="-4709"/>
            <a:lumOff val="-5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616" tIns="0" rIns="264616" bIns="0" numCol="1" spcCol="1270" anchor="ctr" anchorCtr="0">
          <a:noAutofit/>
        </a:bodyPr>
        <a:lstStyle/>
        <a:p>
          <a:pPr lvl="0" algn="l" defTabSz="1111250">
            <a:lnSpc>
              <a:spcPct val="90000"/>
            </a:lnSpc>
            <a:spcBef>
              <a:spcPct val="0"/>
            </a:spcBef>
            <a:spcAft>
              <a:spcPct val="35000"/>
            </a:spcAft>
          </a:pPr>
          <a:r>
            <a:rPr lang="zh-TW" altLang="en-US" sz="2500" b="1" kern="1200" dirty="0">
              <a:effectLst>
                <a:outerShdw blurRad="38100" dist="38100" dir="2700000" algn="tl">
                  <a:srgbClr val="000000">
                    <a:alpha val="43137"/>
                  </a:srgbClr>
                </a:outerShdw>
              </a:effectLst>
            </a:rPr>
            <a:t>師長（學術生涯導師、專責導師、系主任）</a:t>
          </a:r>
        </a:p>
      </dsp:txBody>
      <dsp:txXfrm>
        <a:off x="536088" y="1800793"/>
        <a:ext cx="6928823" cy="665948"/>
      </dsp:txXfrm>
    </dsp:sp>
    <dsp:sp modelId="{03CF49A7-DAF1-1743-A077-DE235837C39A}">
      <dsp:nvSpPr>
        <dsp:cNvPr id="0" name=""/>
        <dsp:cNvSpPr/>
      </dsp:nvSpPr>
      <dsp:spPr>
        <a:xfrm>
          <a:off x="0" y="3838705"/>
          <a:ext cx="10001250" cy="1200937"/>
        </a:xfrm>
        <a:prstGeom prst="rect">
          <a:avLst/>
        </a:prstGeom>
        <a:solidFill>
          <a:schemeClr val="lt1">
            <a:alpha val="90000"/>
            <a:hueOff val="0"/>
            <a:satOff val="0"/>
            <a:lumOff val="0"/>
            <a:alphaOff val="0"/>
          </a:schemeClr>
        </a:solidFill>
        <a:ln w="15875" cap="rnd" cmpd="sng" algn="ctr">
          <a:solidFill>
            <a:schemeClr val="accent5">
              <a:hueOff val="20154256"/>
              <a:satOff val="-9417"/>
              <a:lumOff val="-105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6208" tIns="520700" rIns="776208" bIns="177800" numCol="1" spcCol="1270" anchor="t" anchorCtr="0">
          <a:noAutofit/>
        </a:bodyPr>
        <a:lstStyle/>
        <a:p>
          <a:pPr marL="228600" lvl="1" indent="-228600" algn="l" defTabSz="1111250">
            <a:lnSpc>
              <a:spcPct val="90000"/>
            </a:lnSpc>
            <a:spcBef>
              <a:spcPct val="0"/>
            </a:spcBef>
            <a:spcAft>
              <a:spcPct val="15000"/>
            </a:spcAft>
            <a:buChar char="••"/>
          </a:pPr>
          <a:r>
            <a:rPr lang="zh-TW" altLang="en-US" sz="2500" b="1" kern="1200" dirty="0">
              <a:effectLst>
                <a:outerShdw blurRad="38100" dist="38100" dir="2700000" algn="tl">
                  <a:srgbClr val="000000">
                    <a:alpha val="43137"/>
                  </a:srgbClr>
                </a:outerShdw>
              </a:effectLst>
            </a:rPr>
            <a:t>獎學金管理系統（</a:t>
          </a:r>
          <a:r>
            <a:rPr lang="en-US" altLang="zh-TW" sz="2500" b="1" kern="1200" dirty="0">
              <a:effectLst>
                <a:outerShdw blurRad="38100" dist="38100" dir="2700000" algn="tl">
                  <a:srgbClr val="000000">
                    <a:alpha val="43137"/>
                  </a:srgbClr>
                </a:outerShdw>
              </a:effectLst>
            </a:rPr>
            <a:t>2020</a:t>
          </a:r>
          <a:r>
            <a:rPr lang="zh-TW" altLang="en-US" sz="2500" b="1" kern="1200" dirty="0">
              <a:effectLst>
                <a:outerShdw blurRad="38100" dist="38100" dir="2700000" algn="tl">
                  <a:srgbClr val="000000">
                    <a:alpha val="43137"/>
                  </a:srgbClr>
                </a:outerShdw>
              </a:effectLst>
            </a:rPr>
            <a:t>版）</a:t>
          </a:r>
        </a:p>
      </dsp:txBody>
      <dsp:txXfrm>
        <a:off x="0" y="3838705"/>
        <a:ext cx="10001250" cy="1200937"/>
      </dsp:txXfrm>
    </dsp:sp>
    <dsp:sp modelId="{B8FED5A1-1D4A-7F4D-ABC8-43C4B79EA589}">
      <dsp:nvSpPr>
        <dsp:cNvPr id="0" name=""/>
        <dsp:cNvSpPr/>
      </dsp:nvSpPr>
      <dsp:spPr>
        <a:xfrm>
          <a:off x="500062" y="3469705"/>
          <a:ext cx="7000875" cy="738000"/>
        </a:xfrm>
        <a:prstGeom prst="roundRect">
          <a:avLst/>
        </a:prstGeom>
        <a:solidFill>
          <a:schemeClr val="accent5">
            <a:hueOff val="20154256"/>
            <a:satOff val="-9417"/>
            <a:lumOff val="-10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616" tIns="0" rIns="264616" bIns="0" numCol="1" spcCol="1270" anchor="ctr" anchorCtr="0">
          <a:noAutofit/>
        </a:bodyPr>
        <a:lstStyle/>
        <a:p>
          <a:pPr lvl="0" algn="l" defTabSz="1111250">
            <a:lnSpc>
              <a:spcPct val="90000"/>
            </a:lnSpc>
            <a:spcBef>
              <a:spcPct val="0"/>
            </a:spcBef>
            <a:spcAft>
              <a:spcPct val="35000"/>
            </a:spcAft>
          </a:pPr>
          <a:r>
            <a:rPr lang="zh-TW" altLang="en-US" sz="2500" b="1" kern="1200" dirty="0">
              <a:effectLst>
                <a:outerShdw blurRad="38100" dist="38100" dir="2700000" algn="tl">
                  <a:srgbClr val="000000">
                    <a:alpha val="43137"/>
                  </a:srgbClr>
                </a:outerShdw>
              </a:effectLst>
            </a:rPr>
            <a:t>行政人員（助教）</a:t>
          </a:r>
        </a:p>
      </dsp:txBody>
      <dsp:txXfrm>
        <a:off x="536088" y="3505731"/>
        <a:ext cx="692882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51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Date Placeholder 2"/>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252149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172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6202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244111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8698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215937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319254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360185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280997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149558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13185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245309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359413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415998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381617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0BB19B0E-43CE-4072-A1C5-7C5CBE3AB3A3}" type="datetimeFigureOut">
              <a:rPr lang="zh-TW" altLang="en-US" smtClean="0"/>
              <a:t>2021/10/5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65858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B19B0E-43CE-4072-A1C5-7C5CBE3AB3A3}" type="datetimeFigureOut">
              <a:rPr lang="zh-TW" altLang="en-US" smtClean="0"/>
              <a:t>2021/10/5</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DC98BAF-7E4F-44DE-BFCF-7D3C808367D5}" type="slidenum">
              <a:rPr lang="zh-TW" altLang="en-US" smtClean="0"/>
              <a:t>‹#›</a:t>
            </a:fld>
            <a:endParaRPr lang="zh-TW" altLang="en-US"/>
          </a:p>
        </p:txBody>
      </p:sp>
    </p:spTree>
    <p:extLst>
      <p:ext uri="{BB962C8B-B14F-4D97-AF65-F5344CB8AC3E}">
        <p14:creationId xmlns:p14="http://schemas.microsoft.com/office/powerpoint/2010/main" val="34314660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93711" y="-857251"/>
            <a:ext cx="11155363" cy="2971801"/>
          </a:xfrm>
        </p:spPr>
        <p:txBody>
          <a:bodyPr>
            <a:normAutofit/>
          </a:bodyPr>
          <a:lstStyle/>
          <a:p>
            <a:r>
              <a:rPr lang="zh-TW" altLang="en-US" sz="6600" dirty="0"/>
              <a:t>新版獎學金系統 操作簡介</a:t>
            </a:r>
          </a:p>
        </p:txBody>
      </p:sp>
      <p:sp>
        <p:nvSpPr>
          <p:cNvPr id="3" name="副標題 2"/>
          <p:cNvSpPr>
            <a:spLocks noGrp="1"/>
          </p:cNvSpPr>
          <p:nvPr>
            <p:ph type="subTitle" idx="1"/>
          </p:nvPr>
        </p:nvSpPr>
        <p:spPr>
          <a:xfrm>
            <a:off x="628650" y="2948517"/>
            <a:ext cx="6189662" cy="3014133"/>
          </a:xfrm>
        </p:spPr>
        <p:txBody>
          <a:bodyPr>
            <a:normAutofit/>
          </a:bodyPr>
          <a:lstStyle/>
          <a:p>
            <a:endParaRPr lang="en-US" altLang="zh-TW" sz="2800" dirty="0">
              <a:solidFill>
                <a:srgbClr val="FFC000"/>
              </a:solidFill>
            </a:endParaRPr>
          </a:p>
          <a:p>
            <a:r>
              <a:rPr lang="zh-TW" altLang="en-US" sz="3600" dirty="0">
                <a:solidFill>
                  <a:srgbClr val="FFC000"/>
                </a:solidFill>
              </a:rPr>
              <a:t>行政端使用說明</a:t>
            </a:r>
            <a:endParaRPr lang="en-US" altLang="zh-TW" sz="3600" dirty="0">
              <a:solidFill>
                <a:srgbClr val="FFC000"/>
              </a:solidFill>
            </a:endParaRPr>
          </a:p>
          <a:p>
            <a:endParaRPr lang="en-US" altLang="zh-TW" sz="3600" dirty="0">
              <a:solidFill>
                <a:schemeClr val="tx1">
                  <a:lumMod val="75000"/>
                </a:schemeClr>
              </a:solidFill>
            </a:endParaRPr>
          </a:p>
          <a:p>
            <a:r>
              <a:rPr lang="zh-TW" altLang="en-US" sz="3600" dirty="0">
                <a:solidFill>
                  <a:schemeClr val="tx1">
                    <a:lumMod val="75000"/>
                  </a:schemeClr>
                </a:solidFill>
              </a:rPr>
              <a:t>學務處 生輔組</a:t>
            </a:r>
            <a:r>
              <a:rPr lang="en-US" altLang="zh-TW" sz="3600" dirty="0">
                <a:solidFill>
                  <a:schemeClr val="tx1">
                    <a:lumMod val="75000"/>
                  </a:schemeClr>
                </a:solidFill>
              </a:rPr>
              <a:t>(109</a:t>
            </a:r>
            <a:r>
              <a:rPr lang="zh-TW" altLang="en-US" sz="3600" dirty="0">
                <a:solidFill>
                  <a:schemeClr val="tx1">
                    <a:lumMod val="75000"/>
                  </a:schemeClr>
                </a:solidFill>
              </a:rPr>
              <a:t>年</a:t>
            </a:r>
            <a:r>
              <a:rPr lang="en-US" altLang="zh-TW" sz="3600" dirty="0">
                <a:solidFill>
                  <a:schemeClr val="tx1">
                    <a:lumMod val="75000"/>
                  </a:schemeClr>
                </a:solidFill>
              </a:rPr>
              <a:t>10</a:t>
            </a:r>
            <a:r>
              <a:rPr lang="zh-TW" altLang="en-US" sz="3600" dirty="0">
                <a:solidFill>
                  <a:schemeClr val="tx1">
                    <a:lumMod val="75000"/>
                  </a:schemeClr>
                </a:solidFill>
              </a:rPr>
              <a:t>月</a:t>
            </a:r>
            <a:r>
              <a:rPr lang="en-US" altLang="zh-TW" sz="3600" dirty="0">
                <a:solidFill>
                  <a:schemeClr val="tx1">
                    <a:lumMod val="75000"/>
                  </a:schemeClr>
                </a:solidFill>
              </a:rPr>
              <a:t>)</a:t>
            </a:r>
            <a:endParaRPr lang="zh-TW" altLang="en-US" sz="3600" dirty="0">
              <a:solidFill>
                <a:schemeClr val="tx1">
                  <a:lumMod val="75000"/>
                </a:schemeClr>
              </a:solidFill>
            </a:endParaRPr>
          </a:p>
        </p:txBody>
      </p:sp>
    </p:spTree>
    <p:extLst>
      <p:ext uri="{BB962C8B-B14F-4D97-AF65-F5344CB8AC3E}">
        <p14:creationId xmlns:p14="http://schemas.microsoft.com/office/powerpoint/2010/main" val="394315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7835" y="-47527"/>
            <a:ext cx="8534400" cy="1507067"/>
          </a:xfrm>
        </p:spPr>
        <p:txBody>
          <a:bodyPr/>
          <a:lstStyle/>
          <a:p>
            <a:r>
              <a:rPr lang="zh-TW" altLang="en-US" dirty="0"/>
              <a:t>初審注意內容</a:t>
            </a:r>
          </a:p>
        </p:txBody>
      </p:sp>
      <p:grpSp>
        <p:nvGrpSpPr>
          <p:cNvPr id="28" name="群組 27"/>
          <p:cNvGrpSpPr/>
          <p:nvPr/>
        </p:nvGrpSpPr>
        <p:grpSpPr>
          <a:xfrm>
            <a:off x="150215" y="993139"/>
            <a:ext cx="7632700" cy="5842001"/>
            <a:chOff x="170180" y="840739"/>
            <a:chExt cx="7632700" cy="5842001"/>
          </a:xfrm>
        </p:grpSpPr>
        <p:pic>
          <p:nvPicPr>
            <p:cNvPr id="27" name="圖片 26"/>
            <p:cNvPicPr>
              <a:picLocks noChangeAspect="1"/>
            </p:cNvPicPr>
            <p:nvPr/>
          </p:nvPicPr>
          <p:blipFill rotWithShape="1">
            <a:blip r:embed="rId2"/>
            <a:srcRect l="1863" t="13551" r="40715" b="5309"/>
            <a:stretch/>
          </p:blipFill>
          <p:spPr>
            <a:xfrm>
              <a:off x="170180" y="840739"/>
              <a:ext cx="7632700" cy="5842001"/>
            </a:xfrm>
            <a:prstGeom prst="rect">
              <a:avLst/>
            </a:prstGeom>
          </p:spPr>
        </p:pic>
        <p:sp>
          <p:nvSpPr>
            <p:cNvPr id="20" name="矩形 19"/>
            <p:cNvSpPr/>
            <p:nvPr/>
          </p:nvSpPr>
          <p:spPr>
            <a:xfrm>
              <a:off x="1324254" y="1745673"/>
              <a:ext cx="72284" cy="133003"/>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矩形 20"/>
            <p:cNvSpPr/>
            <p:nvPr/>
          </p:nvSpPr>
          <p:spPr>
            <a:xfrm>
              <a:off x="3047759" y="1745673"/>
              <a:ext cx="277332" cy="133003"/>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2" name="矩形 21"/>
            <p:cNvSpPr/>
            <p:nvPr/>
          </p:nvSpPr>
          <p:spPr>
            <a:xfrm>
              <a:off x="4837646" y="1745673"/>
              <a:ext cx="324904" cy="133003"/>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矩形 22"/>
            <p:cNvSpPr/>
            <p:nvPr/>
          </p:nvSpPr>
          <p:spPr>
            <a:xfrm>
              <a:off x="1324254" y="2406073"/>
              <a:ext cx="752196" cy="114877"/>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矩形 23"/>
            <p:cNvSpPr/>
            <p:nvPr/>
          </p:nvSpPr>
          <p:spPr>
            <a:xfrm>
              <a:off x="1324254" y="2852913"/>
              <a:ext cx="1584046" cy="125237"/>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矩形 24"/>
            <p:cNvSpPr/>
            <p:nvPr/>
          </p:nvSpPr>
          <p:spPr>
            <a:xfrm>
              <a:off x="1302308" y="4037277"/>
              <a:ext cx="139142" cy="125237"/>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矩形 25"/>
            <p:cNvSpPr/>
            <p:nvPr/>
          </p:nvSpPr>
          <p:spPr>
            <a:xfrm>
              <a:off x="2620799" y="4037277"/>
              <a:ext cx="516101" cy="125237"/>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29" name="矩形 28"/>
          <p:cNvSpPr/>
          <p:nvPr/>
        </p:nvSpPr>
        <p:spPr>
          <a:xfrm>
            <a:off x="280533" y="1451919"/>
            <a:ext cx="2142761" cy="209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289065" y="1137988"/>
            <a:ext cx="2223686" cy="369332"/>
          </a:xfrm>
          <a:prstGeom prst="rect">
            <a:avLst/>
          </a:prstGeom>
          <a:noFill/>
        </p:spPr>
        <p:txBody>
          <a:bodyPr wrap="none" rtlCol="0">
            <a:spAutoFit/>
          </a:bodyPr>
          <a:lstStyle/>
          <a:p>
            <a:r>
              <a:rPr lang="en-US" altLang="zh-TW" dirty="0">
                <a:solidFill>
                  <a:srgbClr val="FF0000"/>
                </a:solidFill>
              </a:rPr>
              <a:t>1.	</a:t>
            </a:r>
            <a:r>
              <a:rPr lang="zh-TW" altLang="en-US" dirty="0">
                <a:solidFill>
                  <a:srgbClr val="FF0000"/>
                </a:solidFill>
              </a:rPr>
              <a:t>  </a:t>
            </a:r>
            <a:r>
              <a:rPr lang="en-US" altLang="zh-TW" dirty="0">
                <a:solidFill>
                  <a:srgbClr val="FF0000"/>
                </a:solidFill>
              </a:rPr>
              <a:t>2.	</a:t>
            </a:r>
            <a:r>
              <a:rPr lang="zh-TW" altLang="en-US" dirty="0">
                <a:solidFill>
                  <a:srgbClr val="FF0000"/>
                </a:solidFill>
              </a:rPr>
              <a:t>    </a:t>
            </a:r>
            <a:r>
              <a:rPr lang="en-US" altLang="zh-TW" dirty="0">
                <a:solidFill>
                  <a:srgbClr val="FF0000"/>
                </a:solidFill>
              </a:rPr>
              <a:t>3.		4.</a:t>
            </a:r>
            <a:endParaRPr lang="zh-TW" altLang="en-US" dirty="0">
              <a:solidFill>
                <a:srgbClr val="FF0000"/>
              </a:solidFill>
            </a:endParaRPr>
          </a:p>
        </p:txBody>
      </p:sp>
      <p:sp>
        <p:nvSpPr>
          <p:cNvPr id="31" name="文字方塊 30"/>
          <p:cNvSpPr txBox="1"/>
          <p:nvPr/>
        </p:nvSpPr>
        <p:spPr>
          <a:xfrm>
            <a:off x="3329375" y="2827363"/>
            <a:ext cx="369937" cy="362387"/>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32" name="文字方塊 31"/>
          <p:cNvSpPr txBox="1"/>
          <p:nvPr/>
        </p:nvSpPr>
        <p:spPr>
          <a:xfrm>
            <a:off x="7905613" y="1015413"/>
            <a:ext cx="4339650" cy="4801314"/>
          </a:xfrm>
          <a:prstGeom prst="rect">
            <a:avLst/>
          </a:prstGeom>
          <a:noFill/>
        </p:spPr>
        <p:txBody>
          <a:bodyPr wrap="none" rtlCol="0">
            <a:spAutoFit/>
          </a:bodyPr>
          <a:lstStyle/>
          <a:p>
            <a:r>
              <a:rPr lang="en-US" altLang="zh-TW" dirty="0">
                <a:solidFill>
                  <a:srgbClr val="FFFF00"/>
                </a:solidFill>
              </a:rPr>
              <a:t>1.</a:t>
            </a:r>
            <a:r>
              <a:rPr lang="zh-TW" altLang="en-US" dirty="0">
                <a:solidFill>
                  <a:srgbClr val="FFFF00"/>
                </a:solidFill>
              </a:rPr>
              <a:t>不合格通知</a:t>
            </a:r>
            <a:endParaRPr lang="en-US" altLang="zh-TW" dirty="0">
              <a:solidFill>
                <a:srgbClr val="FFFF00"/>
              </a:solidFill>
            </a:endParaRPr>
          </a:p>
          <a:p>
            <a:r>
              <a:rPr lang="zh-TW" altLang="en-US" dirty="0"/>
              <a:t>系統會信件通知申請者，不予申請。</a:t>
            </a:r>
            <a:endParaRPr lang="en-US" altLang="zh-TW" dirty="0"/>
          </a:p>
          <a:p>
            <a:r>
              <a:rPr lang="en-US" altLang="zh-TW" dirty="0">
                <a:solidFill>
                  <a:srgbClr val="FFFF00"/>
                </a:solidFill>
              </a:rPr>
              <a:t>2.</a:t>
            </a:r>
            <a:r>
              <a:rPr lang="zh-TW" altLang="en-US" dirty="0">
                <a:solidFill>
                  <a:srgbClr val="FFFF00"/>
                </a:solidFill>
              </a:rPr>
              <a:t>缺件通知</a:t>
            </a:r>
            <a:endParaRPr lang="en-US" altLang="zh-TW" dirty="0">
              <a:solidFill>
                <a:srgbClr val="FFFF00"/>
              </a:solidFill>
            </a:endParaRPr>
          </a:p>
          <a:p>
            <a:r>
              <a:rPr lang="zh-TW" altLang="en-US" dirty="0"/>
              <a:t>系統會信件通知申請者，可以調整附件。</a:t>
            </a:r>
            <a:endParaRPr lang="en-US" altLang="zh-TW" dirty="0"/>
          </a:p>
          <a:p>
            <a:r>
              <a:rPr lang="en-US" altLang="zh-TW" dirty="0">
                <a:solidFill>
                  <a:srgbClr val="FFFF00"/>
                </a:solidFill>
              </a:rPr>
              <a:t>3.</a:t>
            </a:r>
            <a:r>
              <a:rPr lang="zh-TW" altLang="en-US" dirty="0">
                <a:solidFill>
                  <a:srgbClr val="FFFF00"/>
                </a:solidFill>
              </a:rPr>
              <a:t>初審合格</a:t>
            </a:r>
            <a:r>
              <a:rPr lang="en-US" altLang="zh-TW" dirty="0">
                <a:solidFill>
                  <a:srgbClr val="FFFF00"/>
                </a:solidFill>
              </a:rPr>
              <a:t>(</a:t>
            </a:r>
            <a:r>
              <a:rPr lang="zh-TW" altLang="en-US" dirty="0">
                <a:solidFill>
                  <a:srgbClr val="FFFF00"/>
                </a:solidFill>
              </a:rPr>
              <a:t>啟動流程</a:t>
            </a:r>
            <a:r>
              <a:rPr lang="en-US" altLang="zh-TW" dirty="0">
                <a:solidFill>
                  <a:srgbClr val="FFFF00"/>
                </a:solidFill>
              </a:rPr>
              <a:t>)</a:t>
            </a:r>
          </a:p>
          <a:p>
            <a:r>
              <a:rPr lang="zh-TW" altLang="en-US" dirty="0"/>
              <a:t>送往下一關的師長審查，學生無法再</a:t>
            </a:r>
            <a:endParaRPr lang="en-US" altLang="zh-TW" dirty="0"/>
          </a:p>
          <a:p>
            <a:r>
              <a:rPr lang="zh-TW" altLang="en-US" dirty="0"/>
              <a:t>修改附件。</a:t>
            </a:r>
            <a:endParaRPr lang="en-US" altLang="zh-TW" dirty="0"/>
          </a:p>
          <a:p>
            <a:r>
              <a:rPr lang="en-US" altLang="zh-TW" dirty="0">
                <a:solidFill>
                  <a:srgbClr val="FFFF00"/>
                </a:solidFill>
              </a:rPr>
              <a:t>4.</a:t>
            </a:r>
            <a:r>
              <a:rPr lang="zh-TW" altLang="en-US" dirty="0">
                <a:solidFill>
                  <a:srgbClr val="FFFF00"/>
                </a:solidFill>
              </a:rPr>
              <a:t>儲存</a:t>
            </a:r>
            <a:endParaRPr lang="en-US" altLang="zh-TW" dirty="0">
              <a:solidFill>
                <a:srgbClr val="FFFF00"/>
              </a:solidFill>
            </a:endParaRPr>
          </a:p>
          <a:p>
            <a:r>
              <a:rPr lang="zh-TW" altLang="en-US" dirty="0"/>
              <a:t>暫存頁面資訊</a:t>
            </a:r>
            <a:r>
              <a:rPr lang="en-US" altLang="zh-TW" dirty="0"/>
              <a:t>(</a:t>
            </a:r>
            <a:r>
              <a:rPr lang="zh-TW" altLang="en-US" dirty="0"/>
              <a:t>用於初審資料撰寫</a:t>
            </a:r>
            <a:r>
              <a:rPr lang="en-US" altLang="zh-TW" dirty="0"/>
              <a:t>)</a:t>
            </a:r>
          </a:p>
          <a:p>
            <a:endParaRPr lang="en-US" altLang="zh-TW" dirty="0"/>
          </a:p>
          <a:p>
            <a:r>
              <a:rPr lang="zh-TW" altLang="en-US" dirty="0">
                <a:solidFill>
                  <a:srgbClr val="FFFF00"/>
                </a:solidFill>
              </a:rPr>
              <a:t>學生基本資料</a:t>
            </a:r>
            <a:r>
              <a:rPr lang="zh-TW" altLang="en-US" dirty="0"/>
              <a:t>為系統直接帶出的資料，</a:t>
            </a:r>
            <a:endParaRPr lang="en-US" altLang="zh-TW" dirty="0"/>
          </a:p>
          <a:p>
            <a:r>
              <a:rPr lang="zh-TW" altLang="en-US" dirty="0">
                <a:solidFill>
                  <a:srgbClr val="FFFF00"/>
                </a:solidFill>
              </a:rPr>
              <a:t>獎學金申請資料</a:t>
            </a:r>
            <a:r>
              <a:rPr lang="zh-TW" altLang="en-US" dirty="0"/>
              <a:t>是學生填寫或上傳的，</a:t>
            </a:r>
            <a:endParaRPr lang="en-US" altLang="zh-TW" dirty="0"/>
          </a:p>
          <a:p>
            <a:r>
              <a:rPr lang="zh-TW" altLang="en-US" dirty="0"/>
              <a:t>可以透過連結下載。</a:t>
            </a:r>
            <a:endParaRPr lang="en-US" altLang="zh-TW" dirty="0"/>
          </a:p>
          <a:p>
            <a:r>
              <a:rPr lang="zh-TW" altLang="en-US" dirty="0">
                <a:solidFill>
                  <a:srgbClr val="FFFF00"/>
                </a:solidFill>
              </a:rPr>
              <a:t>匯款郵局</a:t>
            </a:r>
            <a:r>
              <a:rPr lang="en-US" altLang="zh-TW" dirty="0">
                <a:solidFill>
                  <a:srgbClr val="FFFF00"/>
                </a:solidFill>
              </a:rPr>
              <a:t>/</a:t>
            </a:r>
            <a:r>
              <a:rPr lang="zh-TW" altLang="en-US" dirty="0">
                <a:solidFill>
                  <a:srgbClr val="FFFF00"/>
                </a:solidFill>
              </a:rPr>
              <a:t>銀行帳戶資料</a:t>
            </a:r>
            <a:r>
              <a:rPr lang="zh-TW" altLang="en-US" dirty="0"/>
              <a:t>中，如有新資料</a:t>
            </a:r>
            <a:endParaRPr lang="en-US" altLang="zh-TW" dirty="0"/>
          </a:p>
          <a:p>
            <a:r>
              <a:rPr lang="zh-TW" altLang="en-US" dirty="0"/>
              <a:t>上傳，會出現下載檔案連結，請協助檢視</a:t>
            </a:r>
            <a:endParaRPr lang="en-US" altLang="zh-TW" dirty="0"/>
          </a:p>
          <a:p>
            <a:r>
              <a:rPr lang="zh-TW" altLang="en-US" dirty="0"/>
              <a:t>存摺影本是否符合學生本人的帳戶資料。</a:t>
            </a:r>
            <a:endParaRPr lang="en-US" altLang="zh-TW" dirty="0"/>
          </a:p>
          <a:p>
            <a:endParaRPr lang="zh-TW" altLang="en-US" dirty="0"/>
          </a:p>
        </p:txBody>
      </p:sp>
      <p:cxnSp>
        <p:nvCxnSpPr>
          <p:cNvPr id="34" name="直線單箭頭接點 33"/>
          <p:cNvCxnSpPr/>
          <p:nvPr/>
        </p:nvCxnSpPr>
        <p:spPr>
          <a:xfrm flipH="1" flipV="1">
            <a:off x="1515239" y="3741420"/>
            <a:ext cx="6493381" cy="51087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5" name="直線單箭頭接點 34"/>
          <p:cNvCxnSpPr/>
          <p:nvPr/>
        </p:nvCxnSpPr>
        <p:spPr>
          <a:xfrm flipH="1" flipV="1">
            <a:off x="1495992" y="4420886"/>
            <a:ext cx="6512628" cy="35818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3838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1" y="4487332"/>
            <a:ext cx="11094131" cy="1507067"/>
          </a:xfrm>
        </p:spPr>
        <p:txBody>
          <a:bodyPr>
            <a:normAutofit fontScale="90000"/>
          </a:bodyPr>
          <a:lstStyle/>
          <a:p>
            <a:r>
              <a:rPr lang="zh-TW" altLang="en-US" sz="8800" dirty="0"/>
              <a:t>獎學金審核</a:t>
            </a:r>
            <a:r>
              <a:rPr lang="en-US" altLang="zh-TW" sz="8800" dirty="0"/>
              <a:t>(</a:t>
            </a:r>
            <a:r>
              <a:rPr lang="zh-TW" altLang="en-US" sz="8800" dirty="0"/>
              <a:t>導師、主管</a:t>
            </a:r>
            <a:r>
              <a:rPr lang="en-US" altLang="zh-TW" sz="8800" dirty="0"/>
              <a:t>)</a:t>
            </a:r>
            <a:endParaRPr lang="zh-TW" altLang="en-US" sz="8800" dirty="0"/>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424143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623827" y="0"/>
            <a:ext cx="8534400" cy="1507067"/>
          </a:xfrm>
        </p:spPr>
        <p:txBody>
          <a:bodyPr/>
          <a:lstStyle/>
          <a:p>
            <a:r>
              <a:rPr lang="zh-TW" altLang="en-US" dirty="0"/>
              <a:t>獎學金審核步驟</a:t>
            </a:r>
            <a:r>
              <a:rPr lang="en-US" altLang="zh-TW" dirty="0"/>
              <a:t>(1/2)</a:t>
            </a:r>
            <a:endParaRPr lang="zh-TW" altLang="en-US" dirty="0"/>
          </a:p>
        </p:txBody>
      </p:sp>
      <p:pic>
        <p:nvPicPr>
          <p:cNvPr id="13" name="圖片 12"/>
          <p:cNvPicPr>
            <a:picLocks noChangeAspect="1"/>
          </p:cNvPicPr>
          <p:nvPr/>
        </p:nvPicPr>
        <p:blipFill rotWithShape="1">
          <a:blip r:embed="rId2"/>
          <a:srcRect l="763" t="13612" r="3199" b="48821"/>
          <a:stretch/>
        </p:blipFill>
        <p:spPr>
          <a:xfrm>
            <a:off x="474452" y="2016026"/>
            <a:ext cx="11280869" cy="3228835"/>
          </a:xfrm>
          <a:prstGeom prst="rect">
            <a:avLst/>
          </a:prstGeom>
        </p:spPr>
      </p:pic>
      <p:sp>
        <p:nvSpPr>
          <p:cNvPr id="14" name="矩形 13"/>
          <p:cNvSpPr/>
          <p:nvPr/>
        </p:nvSpPr>
        <p:spPr>
          <a:xfrm>
            <a:off x="365034" y="1387663"/>
            <a:ext cx="4326826" cy="461665"/>
          </a:xfrm>
          <a:prstGeom prst="rect">
            <a:avLst/>
          </a:prstGeom>
        </p:spPr>
        <p:txBody>
          <a:bodyPr wrap="none">
            <a:spAutoFit/>
          </a:bodyPr>
          <a:lstStyle/>
          <a:p>
            <a:r>
              <a:rPr lang="zh-TW" altLang="en-US" sz="2400" b="1" dirty="0">
                <a:solidFill>
                  <a:srgbClr val="FFFF00"/>
                </a:solidFill>
              </a:rPr>
              <a:t>步驟一、進入獎學金推薦</a:t>
            </a:r>
            <a:r>
              <a:rPr lang="en-US" altLang="zh-TW" sz="2400" b="1" dirty="0">
                <a:solidFill>
                  <a:srgbClr val="FFFF00"/>
                </a:solidFill>
              </a:rPr>
              <a:t>/</a:t>
            </a:r>
            <a:r>
              <a:rPr lang="zh-TW" altLang="en-US" sz="2400" b="1" dirty="0">
                <a:solidFill>
                  <a:srgbClr val="FFFF00"/>
                </a:solidFill>
              </a:rPr>
              <a:t>審核</a:t>
            </a:r>
            <a:endParaRPr lang="en-US" altLang="zh-TW" sz="2400" b="1" dirty="0">
              <a:solidFill>
                <a:srgbClr val="FFFF00"/>
              </a:solidFill>
            </a:endParaRPr>
          </a:p>
        </p:txBody>
      </p:sp>
      <p:sp>
        <p:nvSpPr>
          <p:cNvPr id="15" name="矩形 14"/>
          <p:cNvSpPr/>
          <p:nvPr/>
        </p:nvSpPr>
        <p:spPr>
          <a:xfrm>
            <a:off x="4950653" y="1387663"/>
            <a:ext cx="4779034" cy="461665"/>
          </a:xfrm>
          <a:prstGeom prst="rect">
            <a:avLst/>
          </a:prstGeom>
        </p:spPr>
        <p:txBody>
          <a:bodyPr wrap="square">
            <a:spAutoFit/>
          </a:bodyPr>
          <a:lstStyle/>
          <a:p>
            <a:r>
              <a:rPr lang="zh-TW" altLang="en-US" sz="2400" dirty="0"/>
              <a:t>進入程式就會看到審核學生列表</a:t>
            </a:r>
          </a:p>
        </p:txBody>
      </p:sp>
      <p:sp>
        <p:nvSpPr>
          <p:cNvPr id="16" name="矩形 15"/>
          <p:cNvSpPr/>
          <p:nvPr/>
        </p:nvSpPr>
        <p:spPr>
          <a:xfrm>
            <a:off x="932242" y="4164006"/>
            <a:ext cx="672272" cy="2636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365034" y="5663489"/>
            <a:ext cx="2646878" cy="461665"/>
          </a:xfrm>
          <a:prstGeom prst="rect">
            <a:avLst/>
          </a:prstGeom>
        </p:spPr>
        <p:txBody>
          <a:bodyPr wrap="none">
            <a:spAutoFit/>
          </a:bodyPr>
          <a:lstStyle/>
          <a:p>
            <a:r>
              <a:rPr lang="zh-TW" altLang="en-US" sz="2400" b="1" dirty="0">
                <a:solidFill>
                  <a:srgbClr val="FFFF00"/>
                </a:solidFill>
              </a:rPr>
              <a:t>步驟二、進行審核</a:t>
            </a:r>
            <a:endParaRPr lang="en-US" altLang="zh-TW" sz="2400" b="1" dirty="0">
              <a:solidFill>
                <a:srgbClr val="FFFF00"/>
              </a:solidFill>
            </a:endParaRPr>
          </a:p>
        </p:txBody>
      </p:sp>
      <p:sp>
        <p:nvSpPr>
          <p:cNvPr id="18" name="矩形 17"/>
          <p:cNvSpPr/>
          <p:nvPr/>
        </p:nvSpPr>
        <p:spPr>
          <a:xfrm>
            <a:off x="3337037" y="5663888"/>
            <a:ext cx="8854963" cy="461665"/>
          </a:xfrm>
          <a:prstGeom prst="rect">
            <a:avLst/>
          </a:prstGeom>
        </p:spPr>
        <p:txBody>
          <a:bodyPr wrap="square">
            <a:spAutoFit/>
          </a:bodyPr>
          <a:lstStyle/>
          <a:p>
            <a:r>
              <a:rPr lang="zh-TW" altLang="en-US" sz="2400" dirty="0"/>
              <a:t>先點選學生名單，再按進行審核，每次只能審核一人。</a:t>
            </a:r>
          </a:p>
        </p:txBody>
      </p:sp>
      <p:cxnSp>
        <p:nvCxnSpPr>
          <p:cNvPr id="19" name="直線單箭頭接點 18"/>
          <p:cNvCxnSpPr/>
          <p:nvPr/>
        </p:nvCxnSpPr>
        <p:spPr>
          <a:xfrm flipH="1" flipV="1">
            <a:off x="1199072" y="4427688"/>
            <a:ext cx="819509" cy="1235800"/>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071247" y="4726781"/>
            <a:ext cx="433828"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矩形 22"/>
          <p:cNvSpPr/>
          <p:nvPr/>
        </p:nvSpPr>
        <p:spPr>
          <a:xfrm>
            <a:off x="2871347" y="4726781"/>
            <a:ext cx="433828"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矩形 23"/>
          <p:cNvSpPr/>
          <p:nvPr/>
        </p:nvSpPr>
        <p:spPr>
          <a:xfrm>
            <a:off x="3671447" y="4726781"/>
            <a:ext cx="133791"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矩形 24"/>
          <p:cNvSpPr/>
          <p:nvPr/>
        </p:nvSpPr>
        <p:spPr>
          <a:xfrm>
            <a:off x="4135791" y="4726781"/>
            <a:ext cx="229040"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1290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7835" y="-47527"/>
            <a:ext cx="11625848" cy="1507067"/>
          </a:xfrm>
        </p:spPr>
        <p:txBody>
          <a:bodyPr/>
          <a:lstStyle/>
          <a:p>
            <a:r>
              <a:rPr lang="zh-TW" altLang="en-US" dirty="0"/>
              <a:t>師長審核</a:t>
            </a:r>
            <a:r>
              <a:rPr lang="en-US" altLang="zh-TW" dirty="0"/>
              <a:t>--</a:t>
            </a:r>
            <a:r>
              <a:rPr lang="zh-TW" altLang="en-US" dirty="0"/>
              <a:t>推薦</a:t>
            </a:r>
            <a:r>
              <a:rPr lang="en-US" altLang="zh-TW" dirty="0"/>
              <a:t>/</a:t>
            </a:r>
            <a:r>
              <a:rPr lang="zh-TW" altLang="en-US" dirty="0"/>
              <a:t>審核</a:t>
            </a:r>
          </a:p>
        </p:txBody>
      </p:sp>
      <p:grpSp>
        <p:nvGrpSpPr>
          <p:cNvPr id="30" name="群組 29"/>
          <p:cNvGrpSpPr/>
          <p:nvPr/>
        </p:nvGrpSpPr>
        <p:grpSpPr>
          <a:xfrm>
            <a:off x="903248" y="1155929"/>
            <a:ext cx="2613898" cy="3068822"/>
            <a:chOff x="289412" y="1009915"/>
            <a:chExt cx="2980593" cy="3499338"/>
          </a:xfrm>
        </p:grpSpPr>
        <p:pic>
          <p:nvPicPr>
            <p:cNvPr id="12" name="圖片 11"/>
            <p:cNvPicPr>
              <a:picLocks noChangeAspect="1"/>
            </p:cNvPicPr>
            <p:nvPr/>
          </p:nvPicPr>
          <p:blipFill rotWithShape="1">
            <a:blip r:embed="rId2"/>
            <a:srcRect l="43238" t="14033" r="50797" b="64178"/>
            <a:stretch/>
          </p:blipFill>
          <p:spPr>
            <a:xfrm>
              <a:off x="289412" y="1009915"/>
              <a:ext cx="2980593" cy="3499338"/>
            </a:xfrm>
            <a:prstGeom prst="rect">
              <a:avLst/>
            </a:prstGeom>
          </p:spPr>
        </p:pic>
        <p:sp>
          <p:nvSpPr>
            <p:cNvPr id="7" name="矩形 6"/>
            <p:cNvSpPr/>
            <p:nvPr/>
          </p:nvSpPr>
          <p:spPr>
            <a:xfrm>
              <a:off x="982805" y="2396212"/>
              <a:ext cx="1944190"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矩形 8"/>
          <p:cNvSpPr/>
          <p:nvPr/>
        </p:nvSpPr>
        <p:spPr>
          <a:xfrm>
            <a:off x="1303775" y="4372412"/>
            <a:ext cx="3262432" cy="461665"/>
          </a:xfrm>
          <a:prstGeom prst="rect">
            <a:avLst/>
          </a:prstGeom>
        </p:spPr>
        <p:txBody>
          <a:bodyPr wrap="none">
            <a:spAutoFit/>
          </a:bodyPr>
          <a:lstStyle/>
          <a:p>
            <a:r>
              <a:rPr lang="zh-TW" altLang="en-US" sz="2400" b="1" dirty="0">
                <a:solidFill>
                  <a:srgbClr val="FFFF00"/>
                </a:solidFill>
              </a:rPr>
              <a:t>步驟一、檢視申請資料</a:t>
            </a:r>
            <a:endParaRPr lang="en-US" altLang="zh-TW" sz="2400" b="1" dirty="0">
              <a:solidFill>
                <a:srgbClr val="FFFF00"/>
              </a:solidFill>
            </a:endParaRPr>
          </a:p>
        </p:txBody>
      </p:sp>
      <p:pic>
        <p:nvPicPr>
          <p:cNvPr id="10" name="圖片 9"/>
          <p:cNvPicPr>
            <a:picLocks noChangeAspect="1"/>
          </p:cNvPicPr>
          <p:nvPr/>
        </p:nvPicPr>
        <p:blipFill rotWithShape="1">
          <a:blip r:embed="rId3"/>
          <a:srcRect l="56266" t="11690" r="14800" b="15202"/>
          <a:stretch/>
        </p:blipFill>
        <p:spPr>
          <a:xfrm>
            <a:off x="4971031" y="1643099"/>
            <a:ext cx="6203980" cy="5038725"/>
          </a:xfrm>
          <a:prstGeom prst="rect">
            <a:avLst/>
          </a:prstGeom>
        </p:spPr>
      </p:pic>
      <p:sp>
        <p:nvSpPr>
          <p:cNvPr id="11" name="矩形 10"/>
          <p:cNvSpPr/>
          <p:nvPr/>
        </p:nvSpPr>
        <p:spPr>
          <a:xfrm>
            <a:off x="6298282" y="2470147"/>
            <a:ext cx="81403"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矩形 12"/>
          <p:cNvSpPr/>
          <p:nvPr/>
        </p:nvSpPr>
        <p:spPr>
          <a:xfrm>
            <a:off x="7891338" y="2470147"/>
            <a:ext cx="293334"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矩形 13"/>
          <p:cNvSpPr/>
          <p:nvPr/>
        </p:nvSpPr>
        <p:spPr>
          <a:xfrm>
            <a:off x="9498682" y="2470147"/>
            <a:ext cx="326672"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5" name="矩形 14"/>
          <p:cNvSpPr/>
          <p:nvPr/>
        </p:nvSpPr>
        <p:spPr>
          <a:xfrm>
            <a:off x="6219260" y="3077366"/>
            <a:ext cx="870037"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矩形 15"/>
          <p:cNvSpPr/>
          <p:nvPr/>
        </p:nvSpPr>
        <p:spPr>
          <a:xfrm>
            <a:off x="6259742" y="3491703"/>
            <a:ext cx="1262944"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矩形 16"/>
          <p:cNvSpPr/>
          <p:nvPr/>
        </p:nvSpPr>
        <p:spPr>
          <a:xfrm>
            <a:off x="903248" y="5203892"/>
            <a:ext cx="3877985" cy="461665"/>
          </a:xfrm>
          <a:prstGeom prst="rect">
            <a:avLst/>
          </a:prstGeom>
        </p:spPr>
        <p:txBody>
          <a:bodyPr wrap="none">
            <a:spAutoFit/>
          </a:bodyPr>
          <a:lstStyle/>
          <a:p>
            <a:r>
              <a:rPr lang="zh-TW" altLang="en-US" sz="2400" b="1" dirty="0">
                <a:solidFill>
                  <a:srgbClr val="FFFF00"/>
                </a:solidFill>
              </a:rPr>
              <a:t>步驟二、給予相關推薦意見</a:t>
            </a:r>
            <a:endParaRPr lang="en-US" altLang="zh-TW" sz="2400" b="1" dirty="0">
              <a:solidFill>
                <a:srgbClr val="FFFF00"/>
              </a:solidFill>
            </a:endParaRPr>
          </a:p>
        </p:txBody>
      </p:sp>
      <p:sp>
        <p:nvSpPr>
          <p:cNvPr id="18" name="矩形 17"/>
          <p:cNvSpPr/>
          <p:nvPr/>
        </p:nvSpPr>
        <p:spPr>
          <a:xfrm>
            <a:off x="2187695" y="6004299"/>
            <a:ext cx="2646878" cy="461665"/>
          </a:xfrm>
          <a:prstGeom prst="rect">
            <a:avLst/>
          </a:prstGeom>
        </p:spPr>
        <p:txBody>
          <a:bodyPr wrap="none">
            <a:spAutoFit/>
          </a:bodyPr>
          <a:lstStyle/>
          <a:p>
            <a:r>
              <a:rPr lang="zh-TW" altLang="en-US" sz="2400" b="1" dirty="0">
                <a:solidFill>
                  <a:srgbClr val="FFFF00"/>
                </a:solidFill>
              </a:rPr>
              <a:t>步驟三、審核完成</a:t>
            </a:r>
            <a:endParaRPr lang="en-US" altLang="zh-TW" sz="2400" b="1" dirty="0">
              <a:solidFill>
                <a:srgbClr val="FFFF00"/>
              </a:solidFill>
            </a:endParaRPr>
          </a:p>
        </p:txBody>
      </p:sp>
      <p:sp>
        <p:nvSpPr>
          <p:cNvPr id="19" name="矩形 18"/>
          <p:cNvSpPr/>
          <p:nvPr/>
        </p:nvSpPr>
        <p:spPr>
          <a:xfrm>
            <a:off x="5461897" y="4013970"/>
            <a:ext cx="5618996" cy="2636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p:nvPr/>
        </p:nvCxnSpPr>
        <p:spPr>
          <a:xfrm flipV="1">
            <a:off x="4456736" y="4180201"/>
            <a:ext cx="877827" cy="407392"/>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7" idx="3"/>
            <a:endCxn id="26" idx="1"/>
          </p:cNvCxnSpPr>
          <p:nvPr/>
        </p:nvCxnSpPr>
        <p:spPr>
          <a:xfrm>
            <a:off x="4781233" y="5434725"/>
            <a:ext cx="1040110" cy="326735"/>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571183" y="6049573"/>
            <a:ext cx="405441" cy="180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單箭頭接點 22"/>
          <p:cNvCxnSpPr>
            <a:stCxn id="18" idx="3"/>
            <a:endCxn id="22" idx="1"/>
          </p:cNvCxnSpPr>
          <p:nvPr/>
        </p:nvCxnSpPr>
        <p:spPr>
          <a:xfrm flipV="1">
            <a:off x="4834573" y="6139839"/>
            <a:ext cx="736610" cy="95293"/>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174016" y="5311828"/>
            <a:ext cx="291394"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矩形 24"/>
          <p:cNvSpPr/>
          <p:nvPr/>
        </p:nvSpPr>
        <p:spPr>
          <a:xfrm>
            <a:off x="6028319" y="5553639"/>
            <a:ext cx="579966" cy="1047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矩形 25"/>
          <p:cNvSpPr/>
          <p:nvPr/>
        </p:nvSpPr>
        <p:spPr>
          <a:xfrm>
            <a:off x="5821343" y="5665557"/>
            <a:ext cx="2743206" cy="1918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0864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3827" y="0"/>
            <a:ext cx="8534400" cy="1507067"/>
          </a:xfrm>
        </p:spPr>
        <p:txBody>
          <a:bodyPr/>
          <a:lstStyle/>
          <a:p>
            <a:r>
              <a:rPr lang="zh-TW" altLang="en-US" dirty="0"/>
              <a:t>代理審查的需求</a:t>
            </a:r>
          </a:p>
        </p:txBody>
      </p:sp>
      <p:sp>
        <p:nvSpPr>
          <p:cNvPr id="8" name="內容版面配置區 4"/>
          <p:cNvSpPr txBox="1">
            <a:spLocks/>
          </p:cNvSpPr>
          <p:nvPr/>
        </p:nvSpPr>
        <p:spPr>
          <a:xfrm>
            <a:off x="427054" y="1268082"/>
            <a:ext cx="11373882" cy="5745193"/>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zh-TW" altLang="en-US" sz="2400" dirty="0">
                <a:solidFill>
                  <a:schemeClr val="tx1"/>
                </a:solidFill>
                <a:latin typeface="+mj-ea"/>
                <a:ea typeface="+mj-ea"/>
              </a:rPr>
              <a:t>各系所獎學金審查的流程會有所差異，開放權限代理的狀況如下</a:t>
            </a:r>
            <a:endParaRPr lang="en-US" altLang="zh-TW" sz="2400" dirty="0">
              <a:solidFill>
                <a:srgbClr val="FFFF00"/>
              </a:solidFill>
              <a:latin typeface="+mj-ea"/>
              <a:ea typeface="+mj-ea"/>
            </a:endParaRPr>
          </a:p>
          <a:p>
            <a:pPr marL="0" indent="0">
              <a:buNone/>
            </a:pPr>
            <a:r>
              <a:rPr lang="zh-TW" altLang="en-US" sz="2400" dirty="0">
                <a:solidFill>
                  <a:srgbClr val="FFFF00"/>
                </a:solidFill>
                <a:latin typeface="+mj-ea"/>
                <a:ea typeface="+mj-ea"/>
              </a:rPr>
              <a:t>一、授權其他師長代理審核</a:t>
            </a:r>
            <a:endParaRPr lang="en-US" altLang="zh-TW" sz="2400" dirty="0">
              <a:solidFill>
                <a:srgbClr val="FFFF00"/>
              </a:solidFill>
              <a:latin typeface="+mj-ea"/>
              <a:ea typeface="+mj-ea"/>
            </a:endParaRPr>
          </a:p>
          <a:p>
            <a:pPr lvl="1"/>
            <a:r>
              <a:rPr lang="zh-TW" altLang="en-US" sz="2200" dirty="0">
                <a:solidFill>
                  <a:schemeClr val="tx1"/>
                </a:solidFill>
                <a:latin typeface="+mj-ea"/>
                <a:ea typeface="+mj-ea"/>
              </a:rPr>
              <a:t>當老師您可能不便上線審核，可託付其他行政同仁協助審查。</a:t>
            </a:r>
            <a:endParaRPr lang="en-US" altLang="zh-TW" sz="2200" dirty="0">
              <a:solidFill>
                <a:schemeClr val="tx1"/>
              </a:solidFill>
              <a:latin typeface="+mj-ea"/>
              <a:ea typeface="+mj-ea"/>
            </a:endParaRPr>
          </a:p>
          <a:p>
            <a:pPr lvl="1"/>
            <a:r>
              <a:rPr lang="zh-TW" altLang="en-US" sz="2200" dirty="0">
                <a:solidFill>
                  <a:schemeClr val="tx1"/>
                </a:solidFill>
                <a:latin typeface="+mj-ea"/>
                <a:ea typeface="+mj-ea"/>
              </a:rPr>
              <a:t>請務必讓需代理與被代理的兩位師長互相都了解代理的時間和審核內容，</a:t>
            </a:r>
            <a:r>
              <a:rPr lang="en-US" altLang="zh-TW" sz="2200" dirty="0">
                <a:solidFill>
                  <a:schemeClr val="tx1"/>
                </a:solidFill>
                <a:latin typeface="+mj-ea"/>
                <a:ea typeface="+mj-ea"/>
              </a:rPr>
              <a:t/>
            </a:r>
            <a:br>
              <a:rPr lang="en-US" altLang="zh-TW" sz="2200" dirty="0">
                <a:solidFill>
                  <a:schemeClr val="tx1"/>
                </a:solidFill>
                <a:latin typeface="+mj-ea"/>
                <a:ea typeface="+mj-ea"/>
              </a:rPr>
            </a:br>
            <a:r>
              <a:rPr lang="zh-TW" altLang="en-US" sz="2200" dirty="0">
                <a:solidFill>
                  <a:schemeClr val="tx1"/>
                </a:solidFill>
                <a:latin typeface="+mj-ea"/>
                <a:ea typeface="+mj-ea"/>
              </a:rPr>
              <a:t>以維護學生受獎權益。</a:t>
            </a:r>
            <a:endParaRPr lang="en-US" altLang="zh-TW" sz="2200" dirty="0">
              <a:solidFill>
                <a:schemeClr val="tx1"/>
              </a:solidFill>
              <a:latin typeface="+mj-ea"/>
              <a:ea typeface="+mj-ea"/>
            </a:endParaRPr>
          </a:p>
          <a:p>
            <a:pPr marL="0" indent="0">
              <a:buNone/>
            </a:pPr>
            <a:endParaRPr lang="en-US" altLang="zh-TW" sz="2400" dirty="0">
              <a:solidFill>
                <a:srgbClr val="FFFF00"/>
              </a:solidFill>
              <a:latin typeface="+mj-ea"/>
              <a:ea typeface="+mj-ea"/>
            </a:endParaRPr>
          </a:p>
          <a:p>
            <a:pPr marL="0" indent="0">
              <a:buNone/>
            </a:pPr>
            <a:r>
              <a:rPr lang="zh-TW" altLang="en-US" sz="2400" dirty="0">
                <a:solidFill>
                  <a:srgbClr val="FFFF00"/>
                </a:solidFill>
                <a:latin typeface="+mj-ea"/>
                <a:ea typeface="+mj-ea"/>
              </a:rPr>
              <a:t>二、授權其他行政同仁代理審核</a:t>
            </a:r>
            <a:endParaRPr lang="en-US" altLang="zh-TW" sz="2400" dirty="0">
              <a:solidFill>
                <a:srgbClr val="FFFF00"/>
              </a:solidFill>
              <a:latin typeface="+mj-ea"/>
              <a:ea typeface="+mj-ea"/>
            </a:endParaRPr>
          </a:p>
          <a:p>
            <a:pPr lvl="1"/>
            <a:r>
              <a:rPr lang="zh-TW" altLang="en-US" sz="2200" dirty="0">
                <a:solidFill>
                  <a:schemeClr val="tx1"/>
                </a:solidFill>
                <a:latin typeface="+mj-ea"/>
                <a:ea typeface="+mj-ea"/>
              </a:rPr>
              <a:t>當貴系獎學金會議審查結果已討論完成，可以請行政同仁代為完成審核手續。</a:t>
            </a:r>
            <a:endParaRPr lang="en-US" altLang="zh-TW" sz="2200" dirty="0">
              <a:solidFill>
                <a:schemeClr val="tx1"/>
              </a:solidFill>
              <a:latin typeface="+mj-ea"/>
              <a:ea typeface="+mj-ea"/>
            </a:endParaRPr>
          </a:p>
          <a:p>
            <a:pPr lvl="1"/>
            <a:r>
              <a:rPr lang="zh-TW" altLang="en-US" sz="2200" dirty="0">
                <a:solidFill>
                  <a:schemeClr val="tx1"/>
                </a:solidFill>
                <a:latin typeface="+mj-ea"/>
                <a:ea typeface="+mj-ea"/>
              </a:rPr>
              <a:t>當獎學金業務承辦仁因故無法上線審核，可以指派代理者協助審核。</a:t>
            </a:r>
            <a:endParaRPr lang="en-US" altLang="zh-TW" sz="2200" dirty="0">
              <a:solidFill>
                <a:schemeClr val="tx1"/>
              </a:solidFill>
              <a:latin typeface="+mj-ea"/>
              <a:ea typeface="+mj-ea"/>
            </a:endParaRPr>
          </a:p>
          <a:p>
            <a:pPr lvl="1"/>
            <a:r>
              <a:rPr lang="zh-TW" altLang="en-US" sz="2200" dirty="0">
                <a:solidFill>
                  <a:schemeClr val="tx1"/>
                </a:solidFill>
                <a:latin typeface="+mj-ea"/>
                <a:ea typeface="+mj-ea"/>
              </a:rPr>
              <a:t>可在特定時間區間內，代理主管完成</a:t>
            </a:r>
            <a:r>
              <a:rPr lang="zh-TW" altLang="en-US" sz="2200" dirty="0">
                <a:solidFill>
                  <a:srgbClr val="FFFF00"/>
                </a:solidFill>
                <a:latin typeface="+mj-ea"/>
                <a:ea typeface="+mj-ea"/>
              </a:rPr>
              <a:t>決審</a:t>
            </a:r>
            <a:r>
              <a:rPr lang="zh-TW" altLang="en-US" sz="2200" dirty="0">
                <a:solidFill>
                  <a:schemeClr val="tx1"/>
                </a:solidFill>
                <a:latin typeface="+mj-ea"/>
                <a:ea typeface="+mj-ea"/>
              </a:rPr>
              <a:t>。</a:t>
            </a:r>
            <a:endParaRPr lang="en-US" altLang="zh-TW" sz="2200" dirty="0">
              <a:solidFill>
                <a:schemeClr val="tx1"/>
              </a:solidFill>
              <a:latin typeface="+mj-ea"/>
              <a:ea typeface="+mj-ea"/>
            </a:endParaRPr>
          </a:p>
          <a:p>
            <a:pPr marL="0" indent="0">
              <a:buNone/>
            </a:pPr>
            <a:endParaRPr lang="en-US" altLang="zh-TW" sz="2400" dirty="0">
              <a:solidFill>
                <a:srgbClr val="FFFF00"/>
              </a:solidFill>
              <a:latin typeface="+mj-ea"/>
              <a:ea typeface="+mj-ea"/>
            </a:endParaRPr>
          </a:p>
          <a:p>
            <a:pPr marL="0" indent="0">
              <a:buNone/>
            </a:pPr>
            <a:r>
              <a:rPr lang="zh-TW" altLang="en-US" sz="2400" dirty="0">
                <a:solidFill>
                  <a:srgbClr val="FFFF00"/>
                </a:solidFill>
                <a:latin typeface="+mj-ea"/>
                <a:ea typeface="+mj-ea"/>
              </a:rPr>
              <a:t>三、如有代理需求，請與生輔組李先生聯繫 </a:t>
            </a:r>
            <a:r>
              <a:rPr lang="en-US" altLang="zh-TW" sz="2400" dirty="0">
                <a:solidFill>
                  <a:srgbClr val="FFFF00"/>
                </a:solidFill>
                <a:latin typeface="+mj-ea"/>
                <a:ea typeface="+mj-ea"/>
              </a:rPr>
              <a:t>(</a:t>
            </a:r>
            <a:r>
              <a:rPr lang="zh-TW" altLang="en-US" sz="2400" dirty="0">
                <a:solidFill>
                  <a:schemeClr val="tx1"/>
                </a:solidFill>
                <a:latin typeface="+mj-ea"/>
                <a:ea typeface="+mj-ea"/>
              </a:rPr>
              <a:t>分機</a:t>
            </a:r>
            <a:r>
              <a:rPr lang="en-US" altLang="zh-TW" sz="2400" dirty="0">
                <a:solidFill>
                  <a:schemeClr val="tx1"/>
                </a:solidFill>
                <a:latin typeface="+mj-ea"/>
                <a:ea typeface="+mj-ea"/>
              </a:rPr>
              <a:t>1064</a:t>
            </a:r>
            <a:r>
              <a:rPr lang="zh-TW" altLang="en-US" sz="2400" dirty="0">
                <a:solidFill>
                  <a:schemeClr val="tx1"/>
                </a:solidFill>
                <a:latin typeface="+mj-ea"/>
                <a:ea typeface="+mj-ea"/>
              </a:rPr>
              <a:t> </a:t>
            </a:r>
            <a:r>
              <a:rPr lang="en-US" altLang="zh-TW" sz="2400" dirty="0">
                <a:solidFill>
                  <a:schemeClr val="tx1"/>
                </a:solidFill>
                <a:latin typeface="+mj-ea"/>
                <a:ea typeface="+mj-ea"/>
              </a:rPr>
              <a:t>/</a:t>
            </a:r>
            <a:r>
              <a:rPr lang="zh-TW" altLang="en-US" sz="2400" dirty="0">
                <a:solidFill>
                  <a:schemeClr val="tx1"/>
                </a:solidFill>
                <a:latin typeface="+mj-ea"/>
                <a:ea typeface="+mj-ea"/>
              </a:rPr>
              <a:t> </a:t>
            </a:r>
            <a:r>
              <a:rPr lang="en-US" altLang="zh-TW" sz="2400" dirty="0">
                <a:solidFill>
                  <a:schemeClr val="tx1"/>
                </a:solidFill>
                <a:latin typeface="+mj-ea"/>
                <a:ea typeface="+mj-ea"/>
              </a:rPr>
              <a:t>lcw0214@ntnu.edu.tw</a:t>
            </a:r>
            <a:r>
              <a:rPr lang="zh-TW" altLang="en-US" sz="2400" dirty="0">
                <a:solidFill>
                  <a:schemeClr val="tx1"/>
                </a:solidFill>
                <a:latin typeface="+mj-ea"/>
                <a:ea typeface="+mj-ea"/>
              </a:rPr>
              <a:t> </a:t>
            </a:r>
            <a:r>
              <a:rPr lang="en-US" altLang="zh-TW" sz="2400" dirty="0">
                <a:solidFill>
                  <a:srgbClr val="FFFF00"/>
                </a:solidFill>
                <a:latin typeface="+mj-ea"/>
                <a:ea typeface="+mj-ea"/>
              </a:rPr>
              <a:t>)</a:t>
            </a:r>
          </a:p>
          <a:p>
            <a:pPr marL="0" indent="0">
              <a:buNone/>
            </a:pPr>
            <a:endParaRPr lang="zh-TW" altLang="en-US" dirty="0">
              <a:solidFill>
                <a:srgbClr val="FFFF00"/>
              </a:solidFill>
              <a:latin typeface="+mj-ea"/>
              <a:ea typeface="+mj-ea"/>
            </a:endParaRPr>
          </a:p>
        </p:txBody>
      </p:sp>
    </p:spTree>
    <p:extLst>
      <p:ext uri="{BB962C8B-B14F-4D97-AF65-F5344CB8AC3E}">
        <p14:creationId xmlns:p14="http://schemas.microsoft.com/office/powerpoint/2010/main" val="402125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1" y="4487332"/>
            <a:ext cx="11105017" cy="1507067"/>
          </a:xfrm>
        </p:spPr>
        <p:txBody>
          <a:bodyPr>
            <a:normAutofit fontScale="90000"/>
          </a:bodyPr>
          <a:lstStyle/>
          <a:p>
            <a:r>
              <a:rPr lang="zh-TW" altLang="en-US" sz="8800" dirty="0"/>
              <a:t>獎學金公告與交付文件</a:t>
            </a:r>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35593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7835" y="-47527"/>
            <a:ext cx="11625848" cy="1507067"/>
          </a:xfrm>
        </p:spPr>
        <p:txBody>
          <a:bodyPr/>
          <a:lstStyle/>
          <a:p>
            <a:r>
              <a:rPr lang="zh-TW" altLang="en-US" dirty="0"/>
              <a:t>製作獎學金核發名單與得獎通知、備選、公告作業</a:t>
            </a:r>
            <a:r>
              <a:rPr lang="en-US" altLang="zh-TW" dirty="0"/>
              <a:t>--</a:t>
            </a:r>
            <a:r>
              <a:rPr lang="zh-TW" altLang="en-US" dirty="0"/>
              <a:t>決審</a:t>
            </a:r>
          </a:p>
        </p:txBody>
      </p:sp>
      <p:pic>
        <p:nvPicPr>
          <p:cNvPr id="12" name="圖片 11"/>
          <p:cNvPicPr>
            <a:picLocks noChangeAspect="1"/>
          </p:cNvPicPr>
          <p:nvPr/>
        </p:nvPicPr>
        <p:blipFill rotWithShape="1">
          <a:blip r:embed="rId2"/>
          <a:srcRect l="43238" t="14033" r="50797" b="64178"/>
          <a:stretch/>
        </p:blipFill>
        <p:spPr>
          <a:xfrm>
            <a:off x="40679" y="1318109"/>
            <a:ext cx="2980593" cy="3499338"/>
          </a:xfrm>
          <a:prstGeom prst="rect">
            <a:avLst/>
          </a:prstGeom>
        </p:spPr>
      </p:pic>
      <p:sp>
        <p:nvSpPr>
          <p:cNvPr id="7" name="矩形 6"/>
          <p:cNvSpPr/>
          <p:nvPr/>
        </p:nvSpPr>
        <p:spPr>
          <a:xfrm>
            <a:off x="959926" y="3326079"/>
            <a:ext cx="1944190"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rotWithShape="1">
          <a:blip r:embed="rId3"/>
          <a:srcRect l="1457" t="11149" r="39569" b="61957"/>
          <a:stretch/>
        </p:blipFill>
        <p:spPr>
          <a:xfrm>
            <a:off x="3239589" y="1300757"/>
            <a:ext cx="8842004" cy="2184106"/>
          </a:xfrm>
          <a:prstGeom prst="rect">
            <a:avLst/>
          </a:prstGeom>
        </p:spPr>
      </p:pic>
      <p:sp>
        <p:nvSpPr>
          <p:cNvPr id="8" name="矩形 7"/>
          <p:cNvSpPr/>
          <p:nvPr/>
        </p:nvSpPr>
        <p:spPr>
          <a:xfrm>
            <a:off x="3408551" y="2787510"/>
            <a:ext cx="895125" cy="197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343643" y="2787509"/>
            <a:ext cx="654924"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038534" y="2787509"/>
            <a:ext cx="532032"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771644" y="2431308"/>
            <a:ext cx="3877985" cy="369332"/>
          </a:xfrm>
          <a:prstGeom prst="rect">
            <a:avLst/>
          </a:prstGeom>
          <a:noFill/>
        </p:spPr>
        <p:txBody>
          <a:bodyPr wrap="none" rtlCol="0">
            <a:spAutoFit/>
          </a:bodyPr>
          <a:lstStyle/>
          <a:p>
            <a:r>
              <a:rPr lang="en-US" altLang="zh-TW" dirty="0">
                <a:solidFill>
                  <a:srgbClr val="FF0000"/>
                </a:solidFill>
              </a:rPr>
              <a:t>1.	</a:t>
            </a:r>
            <a:r>
              <a:rPr lang="zh-TW" altLang="en-US" dirty="0">
                <a:solidFill>
                  <a:srgbClr val="FF0000"/>
                </a:solidFill>
              </a:rPr>
              <a:t>       </a:t>
            </a:r>
            <a:r>
              <a:rPr lang="en-US" altLang="zh-TW" dirty="0">
                <a:solidFill>
                  <a:srgbClr val="FF0000"/>
                </a:solidFill>
              </a:rPr>
              <a:t>2.	3.			4.	</a:t>
            </a:r>
            <a:r>
              <a:rPr lang="zh-TW" altLang="en-US" dirty="0">
                <a:solidFill>
                  <a:srgbClr val="FF0000"/>
                </a:solidFill>
              </a:rPr>
              <a:t> </a:t>
            </a:r>
            <a:r>
              <a:rPr lang="en-US" altLang="zh-TW" dirty="0">
                <a:solidFill>
                  <a:srgbClr val="FF0000"/>
                </a:solidFill>
              </a:rPr>
              <a:t>	</a:t>
            </a:r>
            <a:endParaRPr lang="zh-TW" altLang="en-US" dirty="0">
              <a:solidFill>
                <a:srgbClr val="FF0000"/>
              </a:solidFill>
            </a:endParaRPr>
          </a:p>
        </p:txBody>
      </p:sp>
      <p:sp>
        <p:nvSpPr>
          <p:cNvPr id="13" name="矩形 12"/>
          <p:cNvSpPr/>
          <p:nvPr/>
        </p:nvSpPr>
        <p:spPr>
          <a:xfrm>
            <a:off x="5584406" y="2787509"/>
            <a:ext cx="1878837"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239589" y="3841064"/>
            <a:ext cx="7765267" cy="2031325"/>
          </a:xfrm>
          <a:prstGeom prst="rect">
            <a:avLst/>
          </a:prstGeom>
        </p:spPr>
        <p:txBody>
          <a:bodyPr wrap="none">
            <a:spAutoFit/>
          </a:bodyPr>
          <a:lstStyle/>
          <a:p>
            <a:r>
              <a:rPr lang="en-US" altLang="zh-TW" b="1" dirty="0"/>
              <a:t>1.</a:t>
            </a:r>
            <a:r>
              <a:rPr lang="zh-TW" altLang="en-US" b="1" dirty="0"/>
              <a:t>選取學生資料後，可再次調整學生的受款資料。</a:t>
            </a:r>
            <a:endParaRPr lang="en-US" altLang="zh-TW" b="1" dirty="0"/>
          </a:p>
          <a:p>
            <a:endParaRPr lang="en-US" altLang="zh-TW" b="1" dirty="0">
              <a:solidFill>
                <a:srgbClr val="FFFF00"/>
              </a:solidFill>
            </a:endParaRPr>
          </a:p>
          <a:p>
            <a:r>
              <a:rPr lang="en-US" altLang="zh-TW" b="1" dirty="0"/>
              <a:t>2.</a:t>
            </a:r>
            <a:r>
              <a:rPr lang="zh-TW" altLang="en-US" b="1" dirty="0"/>
              <a:t>可匯出本次得獎學生的相關資訊。</a:t>
            </a:r>
            <a:endParaRPr lang="en-US" altLang="zh-TW" b="1" dirty="0"/>
          </a:p>
          <a:p>
            <a:endParaRPr lang="en-US" altLang="zh-TW" b="1" dirty="0"/>
          </a:p>
          <a:p>
            <a:r>
              <a:rPr lang="en-US" altLang="zh-TW" b="1" dirty="0"/>
              <a:t>3.</a:t>
            </a:r>
            <a:r>
              <a:rPr lang="zh-TW" altLang="en-US" b="1" dirty="0"/>
              <a:t>如學生發現有其他獎助學金衝突，需要放棄獎助學金時，可以取消受獎。</a:t>
            </a:r>
            <a:endParaRPr lang="en-US" altLang="zh-TW" b="1" dirty="0"/>
          </a:p>
          <a:p>
            <a:endParaRPr lang="en-US" altLang="zh-TW" b="1" dirty="0"/>
          </a:p>
          <a:p>
            <a:r>
              <a:rPr lang="en-US" altLang="zh-TW" b="1" dirty="0"/>
              <a:t>4.</a:t>
            </a:r>
            <a:r>
              <a:rPr lang="zh-TW" altLang="en-US" b="1" dirty="0"/>
              <a:t>系統會自動</a:t>
            </a:r>
            <a:r>
              <a:rPr lang="en-US" altLang="zh-TW" b="1" dirty="0"/>
              <a:t>mail</a:t>
            </a:r>
            <a:r>
              <a:rPr lang="zh-TW" altLang="en-US" b="1" dirty="0"/>
              <a:t>通知學生備取</a:t>
            </a:r>
            <a:r>
              <a:rPr lang="en-US" altLang="zh-TW" b="1" dirty="0"/>
              <a:t>/</a:t>
            </a:r>
            <a:r>
              <a:rPr lang="zh-TW" altLang="en-US" b="1" dirty="0"/>
              <a:t>未得獎</a:t>
            </a:r>
            <a:r>
              <a:rPr lang="en-US" altLang="zh-TW" b="1" dirty="0"/>
              <a:t>/</a:t>
            </a:r>
            <a:r>
              <a:rPr lang="zh-TW" altLang="en-US" b="1" dirty="0"/>
              <a:t>得獎資訊。</a:t>
            </a:r>
            <a:endParaRPr lang="en-US" altLang="zh-TW" b="1" dirty="0">
              <a:solidFill>
                <a:srgbClr val="FFFF00"/>
              </a:solidFill>
            </a:endParaRPr>
          </a:p>
        </p:txBody>
      </p:sp>
    </p:spTree>
    <p:extLst>
      <p:ext uri="{BB962C8B-B14F-4D97-AF65-F5344CB8AC3E}">
        <p14:creationId xmlns:p14="http://schemas.microsoft.com/office/powerpoint/2010/main" val="221656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7835" y="-47527"/>
            <a:ext cx="11625848" cy="1507067"/>
          </a:xfrm>
        </p:spPr>
        <p:txBody>
          <a:bodyPr/>
          <a:lstStyle/>
          <a:p>
            <a:r>
              <a:rPr lang="zh-TW" altLang="en-US" dirty="0"/>
              <a:t>後台匯入名單與通知、公告作業</a:t>
            </a:r>
            <a:r>
              <a:rPr lang="en-US" altLang="zh-TW" dirty="0"/>
              <a:t>—</a:t>
            </a:r>
            <a:r>
              <a:rPr lang="zh-TW" altLang="en-US" dirty="0"/>
              <a:t>受獎生名單</a:t>
            </a:r>
          </a:p>
        </p:txBody>
      </p:sp>
      <p:pic>
        <p:nvPicPr>
          <p:cNvPr id="12" name="圖片 11"/>
          <p:cNvPicPr>
            <a:picLocks noChangeAspect="1"/>
          </p:cNvPicPr>
          <p:nvPr/>
        </p:nvPicPr>
        <p:blipFill rotWithShape="1">
          <a:blip r:embed="rId2"/>
          <a:srcRect l="43238" t="14033" r="50797" b="68160"/>
          <a:stretch/>
        </p:blipFill>
        <p:spPr>
          <a:xfrm>
            <a:off x="157835" y="1211446"/>
            <a:ext cx="2980593" cy="2859811"/>
          </a:xfrm>
          <a:prstGeom prst="rect">
            <a:avLst/>
          </a:prstGeom>
        </p:spPr>
      </p:pic>
      <p:sp>
        <p:nvSpPr>
          <p:cNvPr id="7" name="矩形 6"/>
          <p:cNvSpPr/>
          <p:nvPr/>
        </p:nvSpPr>
        <p:spPr>
          <a:xfrm>
            <a:off x="839156" y="3533113"/>
            <a:ext cx="1944190"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p:cNvGrpSpPr/>
          <p:nvPr/>
        </p:nvGrpSpPr>
        <p:grpSpPr>
          <a:xfrm>
            <a:off x="3216935" y="2181262"/>
            <a:ext cx="8845563" cy="1807799"/>
            <a:chOff x="3216935" y="2181262"/>
            <a:chExt cx="8845563" cy="1807799"/>
          </a:xfrm>
        </p:grpSpPr>
        <p:pic>
          <p:nvPicPr>
            <p:cNvPr id="2" name="圖片 1"/>
            <p:cNvPicPr>
              <a:picLocks noChangeAspect="1"/>
            </p:cNvPicPr>
            <p:nvPr/>
          </p:nvPicPr>
          <p:blipFill rotWithShape="1">
            <a:blip r:embed="rId3"/>
            <a:srcRect t="11508" r="40094" b="65889"/>
            <a:stretch/>
          </p:blipFill>
          <p:spPr>
            <a:xfrm>
              <a:off x="3216935" y="2181262"/>
              <a:ext cx="8845563" cy="1807799"/>
            </a:xfrm>
            <a:prstGeom prst="rect">
              <a:avLst/>
            </a:prstGeom>
          </p:spPr>
        </p:pic>
        <p:sp>
          <p:nvSpPr>
            <p:cNvPr id="6" name="矩形 5"/>
            <p:cNvSpPr/>
            <p:nvPr/>
          </p:nvSpPr>
          <p:spPr>
            <a:xfrm>
              <a:off x="3626265" y="3611303"/>
              <a:ext cx="1044250" cy="197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670515" y="3611302"/>
              <a:ext cx="677643"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48158" y="3611302"/>
              <a:ext cx="698720"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989358" y="3255101"/>
              <a:ext cx="3416320" cy="369332"/>
            </a:xfrm>
            <a:prstGeom prst="rect">
              <a:avLst/>
            </a:prstGeom>
            <a:noFill/>
          </p:spPr>
          <p:txBody>
            <a:bodyPr wrap="none" rtlCol="0">
              <a:spAutoFit/>
            </a:bodyPr>
            <a:lstStyle/>
            <a:p>
              <a:r>
                <a:rPr lang="en-US" altLang="zh-TW" dirty="0">
                  <a:solidFill>
                    <a:srgbClr val="FF0000"/>
                  </a:solidFill>
                </a:rPr>
                <a:t>1.	</a:t>
              </a:r>
              <a:r>
                <a:rPr lang="zh-TW" altLang="en-US" dirty="0">
                  <a:solidFill>
                    <a:srgbClr val="FF0000"/>
                  </a:solidFill>
                </a:rPr>
                <a:t>       </a:t>
              </a:r>
              <a:r>
                <a:rPr lang="en-US" altLang="zh-TW" dirty="0">
                  <a:solidFill>
                    <a:srgbClr val="FF0000"/>
                  </a:solidFill>
                </a:rPr>
                <a:t>2.	</a:t>
              </a:r>
              <a:r>
                <a:rPr lang="zh-TW" altLang="en-US" dirty="0">
                  <a:solidFill>
                    <a:srgbClr val="FF0000"/>
                  </a:solidFill>
                </a:rPr>
                <a:t>   </a:t>
              </a:r>
              <a:r>
                <a:rPr lang="en-US" altLang="zh-TW" dirty="0">
                  <a:solidFill>
                    <a:srgbClr val="FF0000"/>
                  </a:solidFill>
                </a:rPr>
                <a:t>3.				</a:t>
              </a:r>
              <a:endParaRPr lang="zh-TW" altLang="en-US" dirty="0">
                <a:solidFill>
                  <a:srgbClr val="FF0000"/>
                </a:solidFill>
              </a:endParaRPr>
            </a:p>
          </p:txBody>
        </p:sp>
        <p:sp>
          <p:nvSpPr>
            <p:cNvPr id="11" name="矩形 10"/>
            <p:cNvSpPr/>
            <p:nvPr/>
          </p:nvSpPr>
          <p:spPr>
            <a:xfrm>
              <a:off x="6043048" y="3611302"/>
              <a:ext cx="681473"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6741768" y="3611302"/>
              <a:ext cx="514785" cy="197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p:cNvSpPr/>
          <p:nvPr/>
        </p:nvSpPr>
        <p:spPr>
          <a:xfrm>
            <a:off x="3860800" y="4264940"/>
            <a:ext cx="7960727" cy="2215991"/>
          </a:xfrm>
          <a:prstGeom prst="rect">
            <a:avLst/>
          </a:prstGeom>
        </p:spPr>
        <p:txBody>
          <a:bodyPr wrap="square">
            <a:spAutoFit/>
          </a:bodyPr>
          <a:lstStyle/>
          <a:p>
            <a:r>
              <a:rPr lang="en-US" altLang="zh-TW" sz="2000" b="1" dirty="0"/>
              <a:t>1.</a:t>
            </a:r>
            <a:r>
              <a:rPr lang="zh-TW" altLang="en-US" sz="2000" b="1" dirty="0"/>
              <a:t>下載空白</a:t>
            </a:r>
            <a:r>
              <a:rPr lang="en-US" altLang="zh-TW" sz="2000" b="1" dirty="0"/>
              <a:t>.</a:t>
            </a:r>
            <a:r>
              <a:rPr lang="en-US" altLang="zh-TW" sz="2000" b="1" dirty="0" err="1"/>
              <a:t>xls</a:t>
            </a:r>
            <a:r>
              <a:rPr lang="zh-TW" altLang="en-US" sz="2000" b="1" dirty="0">
                <a:solidFill>
                  <a:srgbClr val="FFFF00"/>
                </a:solidFill>
              </a:rPr>
              <a:t>空白表單</a:t>
            </a:r>
            <a:r>
              <a:rPr lang="zh-TW" altLang="en-US" sz="2000" b="1" dirty="0"/>
              <a:t>，依照表單內容填上學生資料。</a:t>
            </a:r>
            <a:endParaRPr lang="en-US" altLang="zh-TW" sz="2000" b="1" dirty="0"/>
          </a:p>
          <a:p>
            <a:endParaRPr lang="en-US" altLang="zh-TW" sz="2000" b="1" dirty="0">
              <a:solidFill>
                <a:srgbClr val="FFFF00"/>
              </a:solidFill>
            </a:endParaRPr>
          </a:p>
          <a:p>
            <a:r>
              <a:rPr lang="en-US" altLang="zh-TW" sz="2000" b="1" dirty="0"/>
              <a:t>2.</a:t>
            </a:r>
            <a:r>
              <a:rPr lang="zh-TW" altLang="en-US" sz="2000" b="1" dirty="0"/>
              <a:t>匯入已填寫完成的已核名單。</a:t>
            </a:r>
            <a:endParaRPr lang="en-US" altLang="zh-TW" sz="2000" b="1" dirty="0"/>
          </a:p>
          <a:p>
            <a:endParaRPr lang="en-US" altLang="zh-TW" sz="2000" b="1" dirty="0"/>
          </a:p>
          <a:p>
            <a:r>
              <a:rPr lang="en-US" altLang="zh-TW" sz="2000" b="1" dirty="0"/>
              <a:t>3.</a:t>
            </a:r>
            <a:r>
              <a:rPr lang="zh-TW" altLang="en-US" sz="2000" b="1" dirty="0"/>
              <a:t>可將本次所有得獎名單匯出，校內獎學金</a:t>
            </a:r>
            <a:r>
              <a:rPr lang="en-US" altLang="zh-TW" sz="2000" b="1" dirty="0"/>
              <a:t>(</a:t>
            </a:r>
            <a:r>
              <a:rPr lang="zh-TW" altLang="en-US" sz="2000" b="1" dirty="0"/>
              <a:t>五育獎學金、優秀研究生獎學金</a:t>
            </a:r>
            <a:r>
              <a:rPr lang="en-US" altLang="zh-TW" sz="2000" b="1" dirty="0"/>
              <a:t>)</a:t>
            </a:r>
            <a:r>
              <a:rPr lang="zh-TW" altLang="en-US" sz="2000" b="1" dirty="0"/>
              <a:t>皆需檢附本表於生活輔導組。</a:t>
            </a:r>
            <a:endParaRPr lang="en-US" altLang="zh-TW" sz="2000" b="1" dirty="0"/>
          </a:p>
          <a:p>
            <a:endParaRPr lang="en-US" altLang="zh-TW" b="1" dirty="0"/>
          </a:p>
        </p:txBody>
      </p:sp>
      <p:sp>
        <p:nvSpPr>
          <p:cNvPr id="15" name="矩形 14"/>
          <p:cNvSpPr/>
          <p:nvPr/>
        </p:nvSpPr>
        <p:spPr>
          <a:xfrm>
            <a:off x="3620026" y="1256840"/>
            <a:ext cx="7571303" cy="646331"/>
          </a:xfrm>
          <a:prstGeom prst="rect">
            <a:avLst/>
          </a:prstGeom>
        </p:spPr>
        <p:txBody>
          <a:bodyPr wrap="none">
            <a:spAutoFit/>
          </a:bodyPr>
          <a:lstStyle/>
          <a:p>
            <a:r>
              <a:rPr lang="zh-TW" altLang="en-US" b="1" dirty="0">
                <a:solidFill>
                  <a:srgbClr val="FFFF00"/>
                </a:solidFill>
              </a:rPr>
              <a:t>當獎學金申請表件過於複雜，或是獎助學金型態不需經由本系統申請時，</a:t>
            </a:r>
            <a:endParaRPr lang="en-US" altLang="zh-TW" b="1" dirty="0">
              <a:solidFill>
                <a:srgbClr val="FFFF00"/>
              </a:solidFill>
            </a:endParaRPr>
          </a:p>
          <a:p>
            <a:r>
              <a:rPr lang="zh-TW" altLang="en-US" b="1" dirty="0">
                <a:solidFill>
                  <a:srgbClr val="FFFF00"/>
                </a:solidFill>
              </a:rPr>
              <a:t>可使用匯入名單的功能。</a:t>
            </a:r>
            <a:endParaRPr lang="en-US" altLang="zh-TW" b="1" dirty="0">
              <a:solidFill>
                <a:srgbClr val="FFFF00"/>
              </a:solidFill>
            </a:endParaRPr>
          </a:p>
        </p:txBody>
      </p:sp>
      <p:pic>
        <p:nvPicPr>
          <p:cNvPr id="3" name="圖片 2"/>
          <p:cNvPicPr>
            <a:picLocks noChangeAspect="1"/>
          </p:cNvPicPr>
          <p:nvPr/>
        </p:nvPicPr>
        <p:blipFill>
          <a:blip r:embed="rId4"/>
          <a:stretch>
            <a:fillRect/>
          </a:stretch>
        </p:blipFill>
        <p:spPr>
          <a:xfrm>
            <a:off x="157835" y="4264940"/>
            <a:ext cx="3367695" cy="2463196"/>
          </a:xfrm>
          <a:prstGeom prst="rect">
            <a:avLst/>
          </a:prstGeom>
        </p:spPr>
      </p:pic>
      <p:cxnSp>
        <p:nvCxnSpPr>
          <p:cNvPr id="17" name="直線單箭頭接點 16"/>
          <p:cNvCxnSpPr/>
          <p:nvPr/>
        </p:nvCxnSpPr>
        <p:spPr>
          <a:xfrm flipH="1">
            <a:off x="3525530" y="4604657"/>
            <a:ext cx="2254784" cy="19594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8847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如有操作上的疑慮，請與我們聯繫。</a:t>
            </a:r>
          </a:p>
        </p:txBody>
      </p:sp>
      <p:sp>
        <p:nvSpPr>
          <p:cNvPr id="5" name="文字版面配置區 4"/>
          <p:cNvSpPr>
            <a:spLocks noGrp="1"/>
          </p:cNvSpPr>
          <p:nvPr>
            <p:ph type="body" idx="1"/>
          </p:nvPr>
        </p:nvSpPr>
        <p:spPr/>
        <p:txBody>
          <a:bodyPr>
            <a:normAutofit lnSpcReduction="10000"/>
          </a:bodyPr>
          <a:lstStyle/>
          <a:p>
            <a:r>
              <a:rPr lang="zh-TW" altLang="en-US" dirty="0">
                <a:solidFill>
                  <a:schemeClr val="tx1"/>
                </a:solidFill>
              </a:rPr>
              <a:t>學生事務處 生活輔導組 </a:t>
            </a:r>
            <a:endParaRPr lang="en-US" altLang="zh-TW" dirty="0">
              <a:solidFill>
                <a:schemeClr val="tx1"/>
              </a:solidFill>
            </a:endParaRPr>
          </a:p>
          <a:p>
            <a:r>
              <a:rPr lang="zh-TW" altLang="en-US" dirty="0">
                <a:solidFill>
                  <a:schemeClr val="tx1"/>
                </a:solidFill>
              </a:rPr>
              <a:t>李崇暐 行政專員</a:t>
            </a:r>
            <a:endParaRPr lang="en-US" altLang="zh-TW" dirty="0">
              <a:solidFill>
                <a:schemeClr val="tx1"/>
              </a:solidFill>
            </a:endParaRPr>
          </a:p>
          <a:p>
            <a:r>
              <a:rPr lang="en-US" altLang="zh-TW" dirty="0">
                <a:solidFill>
                  <a:schemeClr val="tx1"/>
                </a:solidFill>
              </a:rPr>
              <a:t>(02)7749-1064</a:t>
            </a:r>
            <a:r>
              <a:rPr lang="zh-TW" altLang="en-US" dirty="0">
                <a:solidFill>
                  <a:schemeClr val="tx1"/>
                </a:solidFill>
              </a:rPr>
              <a:t> </a:t>
            </a:r>
            <a:endParaRPr lang="en-US" altLang="zh-TW" dirty="0">
              <a:solidFill>
                <a:schemeClr val="tx1"/>
              </a:solidFill>
            </a:endParaRPr>
          </a:p>
          <a:p>
            <a:r>
              <a:rPr lang="en-US" altLang="zh-TW" dirty="0">
                <a:solidFill>
                  <a:schemeClr val="tx1"/>
                </a:solidFill>
              </a:rPr>
              <a:t>lcw0214@ntnu.edu.tw</a:t>
            </a:r>
            <a:endParaRPr lang="zh-TW" altLang="en-US" dirty="0">
              <a:solidFill>
                <a:schemeClr val="tx1"/>
              </a:solidFill>
            </a:endParaRPr>
          </a:p>
        </p:txBody>
      </p:sp>
    </p:spTree>
    <p:extLst>
      <p:ext uri="{BB962C8B-B14F-4D97-AF65-F5344CB8AC3E}">
        <p14:creationId xmlns:p14="http://schemas.microsoft.com/office/powerpoint/2010/main" val="257696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15785" y="-169757"/>
            <a:ext cx="8534400" cy="1507067"/>
          </a:xfrm>
        </p:spPr>
        <p:txBody>
          <a:bodyPr>
            <a:normAutofit/>
          </a:bodyPr>
          <a:lstStyle/>
          <a:p>
            <a:r>
              <a:rPr lang="zh-TW" altLang="en-US" sz="8800" dirty="0"/>
              <a:t>獎學金程式</a:t>
            </a:r>
          </a:p>
        </p:txBody>
      </p:sp>
      <p:graphicFrame>
        <p:nvGraphicFramePr>
          <p:cNvPr id="4" name="內容版面配置區 3">
            <a:extLst>
              <a:ext uri="{FF2B5EF4-FFF2-40B4-BE49-F238E27FC236}">
                <a16:creationId xmlns:a16="http://schemas.microsoft.com/office/drawing/2014/main" xmlns="" id="{3D6B2BB8-036F-E347-A6EB-927F3F75001C}"/>
              </a:ext>
            </a:extLst>
          </p:cNvPr>
          <p:cNvGraphicFramePr>
            <a:graphicFrameLocks noGrp="1"/>
          </p:cNvGraphicFramePr>
          <p:nvPr>
            <p:ph idx="1"/>
            <p:extLst>
              <p:ext uri="{D42A27DB-BD31-4B8C-83A1-F6EECF244321}">
                <p14:modId xmlns:p14="http://schemas.microsoft.com/office/powerpoint/2010/main" val="2186563155"/>
              </p:ext>
            </p:extLst>
          </p:nvPr>
        </p:nvGraphicFramePr>
        <p:xfrm>
          <a:off x="1000178" y="1337310"/>
          <a:ext cx="10001250" cy="5099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59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8800" dirty="0"/>
              <a:t>獎學金申請</a:t>
            </a:r>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390209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3827" y="0"/>
            <a:ext cx="8534400" cy="1507067"/>
          </a:xfrm>
        </p:spPr>
        <p:txBody>
          <a:bodyPr/>
          <a:lstStyle/>
          <a:p>
            <a:r>
              <a:rPr lang="zh-TW" altLang="en-US" dirty="0"/>
              <a:t>如何查詢獎學金</a:t>
            </a:r>
          </a:p>
        </p:txBody>
      </p:sp>
      <p:sp>
        <p:nvSpPr>
          <p:cNvPr id="5" name="內容版面配置區 4"/>
          <p:cNvSpPr>
            <a:spLocks noGrp="1"/>
          </p:cNvSpPr>
          <p:nvPr>
            <p:ph idx="1"/>
          </p:nvPr>
        </p:nvSpPr>
        <p:spPr>
          <a:xfrm>
            <a:off x="1115533" y="1270672"/>
            <a:ext cx="8534400" cy="3615267"/>
          </a:xfrm>
        </p:spPr>
        <p:txBody>
          <a:bodyPr anchor="t"/>
          <a:lstStyle/>
          <a:p>
            <a:pPr marL="457200" indent="-457200">
              <a:buFont typeface="+mj-lt"/>
              <a:buAutoNum type="arabicPeriod"/>
            </a:pPr>
            <a:r>
              <a:rPr lang="zh-TW" altLang="en-US" dirty="0">
                <a:solidFill>
                  <a:srgbClr val="FFFF00"/>
                </a:solidFill>
              </a:rPr>
              <a:t>點選獎學金公告</a:t>
            </a:r>
          </a:p>
        </p:txBody>
      </p:sp>
      <p:pic>
        <p:nvPicPr>
          <p:cNvPr id="3" name="圖片 2"/>
          <p:cNvPicPr>
            <a:picLocks noChangeAspect="1"/>
          </p:cNvPicPr>
          <p:nvPr/>
        </p:nvPicPr>
        <p:blipFill rotWithShape="1">
          <a:blip r:embed="rId2"/>
          <a:srcRect t="17413"/>
          <a:stretch/>
        </p:blipFill>
        <p:spPr>
          <a:xfrm>
            <a:off x="623827" y="1751163"/>
            <a:ext cx="10530695" cy="5031350"/>
          </a:xfrm>
          <a:prstGeom prst="rect">
            <a:avLst/>
          </a:prstGeom>
        </p:spPr>
      </p:pic>
      <p:sp>
        <p:nvSpPr>
          <p:cNvPr id="6" name="文字方塊 5"/>
          <p:cNvSpPr txBox="1"/>
          <p:nvPr/>
        </p:nvSpPr>
        <p:spPr>
          <a:xfrm>
            <a:off x="9476735" y="1785667"/>
            <a:ext cx="715997" cy="276999"/>
          </a:xfrm>
          <a:prstGeom prst="rect">
            <a:avLst/>
          </a:prstGeom>
          <a:solidFill>
            <a:srgbClr val="DFE8F6"/>
          </a:solidFill>
        </p:spPr>
        <p:txBody>
          <a:bodyPr wrap="square" rtlCol="0">
            <a:spAutoFit/>
          </a:bodyPr>
          <a:lstStyle/>
          <a:p>
            <a:pPr algn="r"/>
            <a:r>
              <a:rPr lang="zh-TW" altLang="en-US" sz="1200" dirty="0">
                <a:solidFill>
                  <a:schemeClr val="bg1"/>
                </a:solidFill>
              </a:rPr>
              <a:t>王小明</a:t>
            </a:r>
          </a:p>
        </p:txBody>
      </p:sp>
      <p:sp>
        <p:nvSpPr>
          <p:cNvPr id="7" name="矩形 6"/>
          <p:cNvSpPr/>
          <p:nvPr/>
        </p:nvSpPr>
        <p:spPr>
          <a:xfrm>
            <a:off x="1115533" y="2993366"/>
            <a:ext cx="1118709"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887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23495" y="-147481"/>
            <a:ext cx="8534400" cy="1507067"/>
          </a:xfrm>
        </p:spPr>
        <p:txBody>
          <a:bodyPr/>
          <a:lstStyle/>
          <a:p>
            <a:r>
              <a:rPr lang="zh-TW" altLang="en-US" dirty="0"/>
              <a:t>如何申請獎學金</a:t>
            </a:r>
            <a:r>
              <a:rPr lang="en-US" altLang="zh-TW" dirty="0"/>
              <a:t>(</a:t>
            </a:r>
            <a:r>
              <a:rPr lang="zh-TW" altLang="en-US" dirty="0"/>
              <a:t>五育獎學金</a:t>
            </a:r>
            <a:r>
              <a:rPr lang="en-US" altLang="zh-TW" dirty="0"/>
              <a:t>)</a:t>
            </a:r>
            <a:endParaRPr lang="zh-TW" altLang="en-US" dirty="0"/>
          </a:p>
        </p:txBody>
      </p:sp>
      <p:sp>
        <p:nvSpPr>
          <p:cNvPr id="5" name="內容版面配置區 4"/>
          <p:cNvSpPr>
            <a:spLocks noGrp="1"/>
          </p:cNvSpPr>
          <p:nvPr>
            <p:ph idx="1"/>
          </p:nvPr>
        </p:nvSpPr>
        <p:spPr>
          <a:xfrm>
            <a:off x="227012" y="1184407"/>
            <a:ext cx="4068943" cy="3615267"/>
          </a:xfrm>
        </p:spPr>
        <p:txBody>
          <a:bodyPr anchor="t"/>
          <a:lstStyle/>
          <a:p>
            <a:pPr marL="0" indent="0">
              <a:buNone/>
            </a:pPr>
            <a:r>
              <a:rPr lang="zh-TW" altLang="en-US" dirty="0">
                <a:solidFill>
                  <a:srgbClr val="FFFF00"/>
                </a:solidFill>
              </a:rPr>
              <a:t>方法一</a:t>
            </a:r>
            <a:r>
              <a:rPr lang="en-US" altLang="zh-TW" dirty="0">
                <a:solidFill>
                  <a:srgbClr val="FFFF00"/>
                </a:solidFill>
              </a:rPr>
              <a:t>↓</a:t>
            </a:r>
            <a:r>
              <a:rPr lang="zh-TW" altLang="en-US" dirty="0">
                <a:solidFill>
                  <a:srgbClr val="FFFF00"/>
                </a:solidFill>
              </a:rPr>
              <a:t> </a:t>
            </a:r>
            <a:r>
              <a:rPr lang="en-US" altLang="zh-TW" dirty="0">
                <a:solidFill>
                  <a:srgbClr val="FFFF00"/>
                </a:solidFill>
              </a:rPr>
              <a:t>	</a:t>
            </a:r>
            <a:r>
              <a:rPr lang="zh-TW" altLang="en-US" dirty="0">
                <a:solidFill>
                  <a:srgbClr val="FFFF00"/>
                </a:solidFill>
              </a:rPr>
              <a:t> </a:t>
            </a:r>
            <a:r>
              <a:rPr lang="zh-TW" altLang="en-US" dirty="0">
                <a:solidFill>
                  <a:schemeClr val="tx1">
                    <a:lumMod val="95000"/>
                  </a:schemeClr>
                </a:solidFill>
              </a:rPr>
              <a:t>在公告中點選</a:t>
            </a:r>
            <a:r>
              <a:rPr lang="zh-TW" altLang="en-US" dirty="0">
                <a:solidFill>
                  <a:srgbClr val="C00000"/>
                </a:solidFill>
              </a:rPr>
              <a:t>申請</a:t>
            </a:r>
            <a:r>
              <a:rPr lang="zh-TW" altLang="en-US" dirty="0">
                <a:solidFill>
                  <a:srgbClr val="FFFF00"/>
                </a:solidFill>
              </a:rPr>
              <a:t> </a:t>
            </a:r>
          </a:p>
        </p:txBody>
      </p:sp>
      <p:grpSp>
        <p:nvGrpSpPr>
          <p:cNvPr id="14" name="群組 13"/>
          <p:cNvGrpSpPr/>
          <p:nvPr/>
        </p:nvGrpSpPr>
        <p:grpSpPr>
          <a:xfrm>
            <a:off x="123495" y="1690777"/>
            <a:ext cx="5956240" cy="5080959"/>
            <a:chOff x="123495" y="1690777"/>
            <a:chExt cx="5956240" cy="5080959"/>
          </a:xfrm>
        </p:grpSpPr>
        <p:pic>
          <p:nvPicPr>
            <p:cNvPr id="2" name="圖片 1"/>
            <p:cNvPicPr>
              <a:picLocks noChangeAspect="1"/>
            </p:cNvPicPr>
            <p:nvPr/>
          </p:nvPicPr>
          <p:blipFill rotWithShape="1">
            <a:blip r:embed="rId2"/>
            <a:srcRect t="11989"/>
            <a:stretch/>
          </p:blipFill>
          <p:spPr>
            <a:xfrm>
              <a:off x="123495" y="1690777"/>
              <a:ext cx="5956240" cy="5080959"/>
            </a:xfrm>
            <a:prstGeom prst="rect">
              <a:avLst/>
            </a:prstGeom>
          </p:spPr>
        </p:pic>
        <p:sp>
          <p:nvSpPr>
            <p:cNvPr id="8" name="矩形 7"/>
            <p:cNvSpPr/>
            <p:nvPr/>
          </p:nvSpPr>
          <p:spPr>
            <a:xfrm>
              <a:off x="4882551" y="6357667"/>
              <a:ext cx="567830" cy="1811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內容版面配置區 4"/>
          <p:cNvSpPr txBox="1">
            <a:spLocks/>
          </p:cNvSpPr>
          <p:nvPr/>
        </p:nvSpPr>
        <p:spPr>
          <a:xfrm>
            <a:off x="6312424" y="468414"/>
            <a:ext cx="6014723" cy="361526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zh-TW" altLang="en-US" dirty="0">
                <a:solidFill>
                  <a:srgbClr val="FFFF00"/>
                </a:solidFill>
              </a:rPr>
              <a:t>方法二</a:t>
            </a:r>
            <a:r>
              <a:rPr lang="en-US" altLang="zh-TW" dirty="0">
                <a:solidFill>
                  <a:srgbClr val="FFFF00"/>
                </a:solidFill>
              </a:rPr>
              <a:t>↓</a:t>
            </a:r>
            <a:r>
              <a:rPr lang="zh-TW" altLang="en-US" dirty="0">
                <a:solidFill>
                  <a:srgbClr val="FFFF00"/>
                </a:solidFill>
              </a:rPr>
              <a:t> </a:t>
            </a:r>
            <a:r>
              <a:rPr lang="en-US" altLang="zh-TW" dirty="0">
                <a:solidFill>
                  <a:srgbClr val="FFFF00"/>
                </a:solidFill>
              </a:rPr>
              <a:t>	</a:t>
            </a:r>
            <a:r>
              <a:rPr lang="zh-TW" altLang="en-US" dirty="0">
                <a:solidFill>
                  <a:srgbClr val="FFFF00"/>
                </a:solidFill>
              </a:rPr>
              <a:t> </a:t>
            </a:r>
            <a:r>
              <a:rPr lang="zh-TW" altLang="en-US" dirty="0">
                <a:solidFill>
                  <a:schemeClr val="tx1">
                    <a:lumMod val="95000"/>
                  </a:schemeClr>
                </a:solidFill>
              </a:rPr>
              <a:t>在</a:t>
            </a:r>
            <a:r>
              <a:rPr lang="zh-TW" altLang="en-US" dirty="0">
                <a:solidFill>
                  <a:srgbClr val="C00000"/>
                </a:solidFill>
              </a:rPr>
              <a:t>獎學金申請及查詢</a:t>
            </a:r>
            <a:r>
              <a:rPr lang="zh-TW" altLang="en-US" dirty="0">
                <a:solidFill>
                  <a:schemeClr val="tx1"/>
                </a:solidFill>
              </a:rPr>
              <a:t>中按</a:t>
            </a:r>
            <a:r>
              <a:rPr lang="zh-TW" altLang="en-US" dirty="0">
                <a:solidFill>
                  <a:srgbClr val="C00000"/>
                </a:solidFill>
              </a:rPr>
              <a:t>申請獎學金</a:t>
            </a:r>
            <a:r>
              <a:rPr lang="zh-TW" altLang="en-US" dirty="0">
                <a:solidFill>
                  <a:srgbClr val="FFFF00"/>
                </a:solidFill>
              </a:rPr>
              <a:t> </a:t>
            </a:r>
          </a:p>
        </p:txBody>
      </p:sp>
      <p:grpSp>
        <p:nvGrpSpPr>
          <p:cNvPr id="13" name="群組 12"/>
          <p:cNvGrpSpPr/>
          <p:nvPr/>
        </p:nvGrpSpPr>
        <p:grpSpPr>
          <a:xfrm>
            <a:off x="6312424" y="950043"/>
            <a:ext cx="5691606" cy="2499072"/>
            <a:chOff x="6312424" y="950043"/>
            <a:chExt cx="5691606" cy="2499072"/>
          </a:xfrm>
        </p:grpSpPr>
        <p:pic>
          <p:nvPicPr>
            <p:cNvPr id="3" name="圖片 2"/>
            <p:cNvPicPr>
              <a:picLocks noChangeAspect="1"/>
            </p:cNvPicPr>
            <p:nvPr/>
          </p:nvPicPr>
          <p:blipFill rotWithShape="1">
            <a:blip r:embed="rId3"/>
            <a:srcRect l="271" t="11902" r="51449" b="66227"/>
            <a:stretch/>
          </p:blipFill>
          <p:spPr>
            <a:xfrm>
              <a:off x="6312424" y="950043"/>
              <a:ext cx="5691606" cy="2499072"/>
            </a:xfrm>
            <a:prstGeom prst="rect">
              <a:avLst/>
            </a:prstGeom>
          </p:spPr>
        </p:pic>
        <p:sp>
          <p:nvSpPr>
            <p:cNvPr id="10" name="矩形 9"/>
            <p:cNvSpPr/>
            <p:nvPr/>
          </p:nvSpPr>
          <p:spPr>
            <a:xfrm>
              <a:off x="6862924" y="1690777"/>
              <a:ext cx="1340795" cy="241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9319785" y="2009799"/>
              <a:ext cx="1165099" cy="32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2" name="圖片 11"/>
          <p:cNvPicPr>
            <a:picLocks noChangeAspect="1"/>
          </p:cNvPicPr>
          <p:nvPr/>
        </p:nvPicPr>
        <p:blipFill rotWithShape="1">
          <a:blip r:embed="rId4"/>
          <a:srcRect l="15031" t="16637" r="63238" b="59683"/>
          <a:stretch/>
        </p:blipFill>
        <p:spPr>
          <a:xfrm>
            <a:off x="6766143" y="3636100"/>
            <a:ext cx="5107284" cy="3014674"/>
          </a:xfrm>
          <a:prstGeom prst="rect">
            <a:avLst/>
          </a:prstGeom>
        </p:spPr>
      </p:pic>
    </p:spTree>
    <p:extLst>
      <p:ext uri="{BB962C8B-B14F-4D97-AF65-F5344CB8AC3E}">
        <p14:creationId xmlns:p14="http://schemas.microsoft.com/office/powerpoint/2010/main" val="364140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6445" y="3157268"/>
            <a:ext cx="4563374" cy="23550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 name="標題 3"/>
          <p:cNvSpPr>
            <a:spLocks noGrp="1"/>
          </p:cNvSpPr>
          <p:nvPr>
            <p:ph type="title"/>
          </p:nvPr>
        </p:nvSpPr>
        <p:spPr>
          <a:xfrm>
            <a:off x="623827" y="0"/>
            <a:ext cx="8534400" cy="1507067"/>
          </a:xfrm>
        </p:spPr>
        <p:txBody>
          <a:bodyPr/>
          <a:lstStyle/>
          <a:p>
            <a:r>
              <a:rPr lang="zh-TW" altLang="en-US" dirty="0"/>
              <a:t>如何申請獎學金</a:t>
            </a:r>
            <a:r>
              <a:rPr lang="en-US" altLang="zh-TW" dirty="0"/>
              <a:t>(</a:t>
            </a:r>
            <a:r>
              <a:rPr lang="zh-TW" altLang="en-US" dirty="0"/>
              <a:t>優秀研究生獎學金</a:t>
            </a:r>
            <a:r>
              <a:rPr lang="en-US" altLang="zh-TW" dirty="0"/>
              <a:t>)</a:t>
            </a:r>
            <a:endParaRPr lang="zh-TW" altLang="en-US" dirty="0"/>
          </a:p>
        </p:txBody>
      </p:sp>
      <p:sp>
        <p:nvSpPr>
          <p:cNvPr id="5" name="內容版面配置區 4"/>
          <p:cNvSpPr>
            <a:spLocks noGrp="1"/>
          </p:cNvSpPr>
          <p:nvPr>
            <p:ph idx="1"/>
          </p:nvPr>
        </p:nvSpPr>
        <p:spPr>
          <a:xfrm>
            <a:off x="1055148" y="1632981"/>
            <a:ext cx="8534400" cy="3615267"/>
          </a:xfrm>
        </p:spPr>
        <p:txBody>
          <a:bodyPr anchor="t"/>
          <a:lstStyle/>
          <a:p>
            <a:pPr marL="457200" indent="-457200">
              <a:buFont typeface="+mj-lt"/>
              <a:buAutoNum type="arabicPeriod"/>
            </a:pPr>
            <a:endParaRPr lang="zh-TW" altLang="en-US" dirty="0">
              <a:solidFill>
                <a:srgbClr val="FFFF00"/>
              </a:solidFill>
            </a:endParaRPr>
          </a:p>
        </p:txBody>
      </p:sp>
      <p:pic>
        <p:nvPicPr>
          <p:cNvPr id="6" name="圖片 5"/>
          <p:cNvPicPr/>
          <p:nvPr/>
        </p:nvPicPr>
        <p:blipFill rotWithShape="1">
          <a:blip r:embed="rId2">
            <a:extLst>
              <a:ext uri="{BEBA8EAE-BF5A-486C-A8C5-ECC9F3942E4B}">
                <a14:imgProps xmlns:a14="http://schemas.microsoft.com/office/drawing/2010/main">
                  <a14:imgLayer r:embed="rId3">
                    <a14:imgEffect>
                      <a14:backgroundRemoval t="4130" b="99565" l="3826" r="97047">
                        <a14:foregroundMark x1="9396" y1="24891" x2="9530" y2="78370"/>
                        <a14:foregroundMark x1="16779" y1="35435" x2="16309" y2="76522"/>
                        <a14:foregroundMark x1="41611" y1="88261" x2="76309" y2="84348"/>
                        <a14:foregroundMark x1="76309" y1="84348" x2="80268" y2="84565"/>
                        <a14:foregroundMark x1="90403" y1="34457" x2="91477" y2="91739"/>
                        <a14:foregroundMark x1="97181" y1="14022" x2="97047" y2="86087"/>
                        <a14:foregroundMark x1="14631" y1="5435" x2="90067" y2="7500"/>
                        <a14:foregroundMark x1="5705" y1="7935" x2="3826" y2="93043"/>
                        <a14:foregroundMark x1="10336" y1="5217" x2="6443" y2="4239"/>
                        <a14:foregroundMark x1="25570" y1="97826" x2="43758" y2="93804"/>
                        <a14:foregroundMark x1="43758" y1="93804" x2="82081" y2="99565"/>
                        <a14:backgroundMark x1="32953" y1="58152" x2="34497" y2="70870"/>
                        <a14:backgroundMark x1="34497" y1="70870" x2="32215" y2="58043"/>
                        <a14:backgroundMark x1="32215" y1="58043" x2="34698" y2="71739"/>
                        <a14:backgroundMark x1="34698" y1="71739" x2="36577" y2="58043"/>
                        <a14:backgroundMark x1="36577" y1="58043" x2="30671" y2="68804"/>
                        <a14:backgroundMark x1="30671" y1="68804" x2="30940" y2="55326"/>
                        <a14:backgroundMark x1="30940" y1="55326" x2="30738" y2="71196"/>
                        <a14:backgroundMark x1="30738" y1="71196" x2="33356" y2="56087"/>
                        <a14:backgroundMark x1="33356" y1="56087" x2="31544" y2="68587"/>
                        <a14:backgroundMark x1="31544" y1="68587" x2="31879" y2="54348"/>
                        <a14:backgroundMark x1="31879" y1="54348" x2="32550" y2="71739"/>
                        <a14:backgroundMark x1="32550" y1="71739" x2="34497" y2="58478"/>
                        <a14:backgroundMark x1="34497" y1="58478" x2="34832" y2="72826"/>
                        <a14:backgroundMark x1="34832" y1="72826" x2="39396" y2="58370"/>
                        <a14:backgroundMark x1="39396" y1="58370" x2="40671" y2="73478"/>
                        <a14:backgroundMark x1="40671" y1="73478" x2="40268" y2="59891"/>
                        <a14:backgroundMark x1="40268" y1="59891" x2="43423" y2="73478"/>
                        <a14:backgroundMark x1="43423" y1="73478" x2="42148" y2="55109"/>
                        <a14:backgroundMark x1="42148" y1="55109" x2="38859" y2="73043"/>
                        <a14:backgroundMark x1="38859" y1="73043" x2="31275" y2="63152"/>
                        <a14:backgroundMark x1="31275" y1="63152" x2="36644" y2="57826"/>
                        <a14:backgroundMark x1="34161" y1="56848" x2="31745" y2="70109"/>
                        <a14:backgroundMark x1="31745" y1="70109" x2="40134" y2="72500"/>
                        <a14:backgroundMark x1="40134" y1="72500" x2="37852" y2="57826"/>
                        <a14:backgroundMark x1="37852" y1="57826" x2="30403" y2="61304"/>
                        <a14:backgroundMark x1="30403" y1="61304" x2="34832" y2="72283"/>
                        <a14:backgroundMark x1="34832" y1="72283" x2="45503" y2="66304"/>
                        <a14:backgroundMark x1="45503" y1="66304" x2="40671" y2="50978"/>
                        <a14:backgroundMark x1="40671" y1="50978" x2="36174" y2="63587"/>
                        <a14:backgroundMark x1="36174" y1="63587" x2="43087" y2="69239"/>
                        <a14:backgroundMark x1="43087" y1="69239" x2="42081" y2="56196"/>
                        <a14:backgroundMark x1="42081" y1="56196" x2="32617" y2="56848"/>
                        <a14:backgroundMark x1="32617" y1="56848" x2="31879" y2="70435"/>
                        <a14:backgroundMark x1="31879" y1="70435" x2="41275" y2="67283"/>
                        <a14:backgroundMark x1="41275" y1="67283" x2="36846" y2="54022"/>
                        <a14:backgroundMark x1="36846" y1="54022" x2="30671" y2="61848"/>
                        <a14:backgroundMark x1="30671" y1="61848" x2="32752" y2="75761"/>
                        <a14:backgroundMark x1="32752" y1="75761" x2="40671" y2="67935"/>
                        <a14:backgroundMark x1="40671" y1="67935" x2="38456" y2="55326"/>
                        <a14:backgroundMark x1="38456" y1="55326" x2="33154" y2="66413"/>
                        <a14:backgroundMark x1="33154" y1="66413" x2="39933" y2="77283"/>
                        <a14:backgroundMark x1="39933" y1="77283" x2="41678" y2="64239"/>
                        <a14:backgroundMark x1="41678" y1="64239" x2="35906" y2="65109"/>
                        <a14:backgroundMark x1="56980" y1="60652" x2="49195" y2="66087"/>
                        <a14:backgroundMark x1="49195" y1="66087" x2="58523" y2="65543"/>
                        <a14:backgroundMark x1="58523" y1="65543" x2="51409" y2="60109"/>
                        <a14:backgroundMark x1="51409" y1="60109" x2="58456" y2="67283"/>
                        <a14:backgroundMark x1="58456" y1="67283" x2="52013" y2="59891"/>
                        <a14:backgroundMark x1="52013" y1="59891" x2="56510" y2="61630"/>
                        <a14:backgroundMark x1="32953" y1="74783" x2="32953" y2="74565"/>
                      </a14:backgroundRemoval>
                    </a14:imgEffect>
                  </a14:imgLayer>
                </a14:imgProps>
              </a:ext>
            </a:extLst>
          </a:blip>
          <a:srcRect t="12021"/>
          <a:stretch/>
        </p:blipFill>
        <p:spPr>
          <a:xfrm>
            <a:off x="623827" y="1098222"/>
            <a:ext cx="10470910" cy="5688099"/>
          </a:xfrm>
          <a:prstGeom prst="rect">
            <a:avLst/>
          </a:prstGeom>
        </p:spPr>
      </p:pic>
      <p:sp>
        <p:nvSpPr>
          <p:cNvPr id="7" name="文字方塊 6"/>
          <p:cNvSpPr txBox="1"/>
          <p:nvPr/>
        </p:nvSpPr>
        <p:spPr>
          <a:xfrm>
            <a:off x="9806583" y="1192160"/>
            <a:ext cx="715997" cy="230832"/>
          </a:xfrm>
          <a:prstGeom prst="rect">
            <a:avLst/>
          </a:prstGeom>
          <a:solidFill>
            <a:srgbClr val="DFE8F6"/>
          </a:solidFill>
        </p:spPr>
        <p:txBody>
          <a:bodyPr wrap="square" rtlCol="0">
            <a:spAutoFit/>
          </a:bodyPr>
          <a:lstStyle/>
          <a:p>
            <a:pPr algn="r"/>
            <a:r>
              <a:rPr lang="zh-TW" altLang="en-US" sz="900" dirty="0">
                <a:solidFill>
                  <a:schemeClr val="bg1"/>
                </a:solidFill>
              </a:rPr>
              <a:t>王小明</a:t>
            </a:r>
          </a:p>
        </p:txBody>
      </p:sp>
    </p:spTree>
    <p:extLst>
      <p:ext uri="{BB962C8B-B14F-4D97-AF65-F5344CB8AC3E}">
        <p14:creationId xmlns:p14="http://schemas.microsoft.com/office/powerpoint/2010/main" val="223933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3827" y="0"/>
            <a:ext cx="8534400" cy="1507067"/>
          </a:xfrm>
        </p:spPr>
        <p:txBody>
          <a:bodyPr/>
          <a:lstStyle/>
          <a:p>
            <a:r>
              <a:rPr lang="zh-TW" altLang="en-US" dirty="0"/>
              <a:t>受款帳號維護的注意事項</a:t>
            </a:r>
          </a:p>
        </p:txBody>
      </p:sp>
      <p:sp>
        <p:nvSpPr>
          <p:cNvPr id="5" name="內容版面配置區 4"/>
          <p:cNvSpPr>
            <a:spLocks noGrp="1"/>
          </p:cNvSpPr>
          <p:nvPr>
            <p:ph idx="1"/>
          </p:nvPr>
        </p:nvSpPr>
        <p:spPr>
          <a:xfrm>
            <a:off x="768581" y="4919106"/>
            <a:ext cx="10538754" cy="1538843"/>
          </a:xfrm>
        </p:spPr>
        <p:txBody>
          <a:bodyPr anchor="t">
            <a:normAutofit/>
          </a:bodyPr>
          <a:lstStyle/>
          <a:p>
            <a:pPr marL="0" indent="0">
              <a:buNone/>
            </a:pPr>
            <a:r>
              <a:rPr lang="zh-TW" altLang="en-US" sz="2400" dirty="0">
                <a:solidFill>
                  <a:srgbClr val="FFFF00"/>
                </a:solidFill>
                <a:latin typeface="+mj-ea"/>
              </a:rPr>
              <a:t>二、受款人一定要是申請人本人，如沒有帳戶請去開戶。</a:t>
            </a:r>
            <a:endParaRPr lang="en-US" altLang="zh-TW" sz="2400" dirty="0">
              <a:solidFill>
                <a:srgbClr val="FFFF00"/>
              </a:solidFill>
              <a:latin typeface="+mj-ea"/>
            </a:endParaRPr>
          </a:p>
        </p:txBody>
      </p:sp>
      <p:grpSp>
        <p:nvGrpSpPr>
          <p:cNvPr id="9" name="群組 8"/>
          <p:cNvGrpSpPr/>
          <p:nvPr/>
        </p:nvGrpSpPr>
        <p:grpSpPr>
          <a:xfrm>
            <a:off x="768581" y="2859936"/>
            <a:ext cx="10602669" cy="1467984"/>
            <a:chOff x="768581" y="2859936"/>
            <a:chExt cx="10602669" cy="1467984"/>
          </a:xfrm>
        </p:grpSpPr>
        <p:pic>
          <p:nvPicPr>
            <p:cNvPr id="2" name="圖片 1"/>
            <p:cNvPicPr>
              <a:picLocks noChangeAspect="1"/>
            </p:cNvPicPr>
            <p:nvPr/>
          </p:nvPicPr>
          <p:blipFill rotWithShape="1">
            <a:blip r:embed="rId2"/>
            <a:srcRect l="15925" t="80008" r="37537" b="8096"/>
            <a:stretch/>
          </p:blipFill>
          <p:spPr>
            <a:xfrm>
              <a:off x="768581" y="2859936"/>
              <a:ext cx="10602669" cy="1467984"/>
            </a:xfrm>
            <a:prstGeom prst="rect">
              <a:avLst/>
            </a:prstGeom>
          </p:spPr>
        </p:pic>
        <p:sp>
          <p:nvSpPr>
            <p:cNvPr id="3" name="矩形 2"/>
            <p:cNvSpPr/>
            <p:nvPr/>
          </p:nvSpPr>
          <p:spPr>
            <a:xfrm>
              <a:off x="2874777" y="3214123"/>
              <a:ext cx="240211" cy="18324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矩形 6"/>
            <p:cNvSpPr/>
            <p:nvPr/>
          </p:nvSpPr>
          <p:spPr>
            <a:xfrm>
              <a:off x="3775779" y="3214122"/>
              <a:ext cx="389263" cy="18324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sp>
        <p:nvSpPr>
          <p:cNvPr id="8" name="內容版面配置區 4"/>
          <p:cNvSpPr txBox="1">
            <a:spLocks/>
          </p:cNvSpPr>
          <p:nvPr/>
        </p:nvSpPr>
        <p:spPr>
          <a:xfrm>
            <a:off x="832496" y="1100177"/>
            <a:ext cx="10538754" cy="25764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zh-TW" altLang="en-US" sz="2400" dirty="0">
                <a:solidFill>
                  <a:srgbClr val="FFFF00"/>
                </a:solidFill>
                <a:latin typeface="+mj-ea"/>
                <a:ea typeface="+mj-ea"/>
              </a:rPr>
              <a:t>一、新增帳戶</a:t>
            </a:r>
            <a:endParaRPr lang="en-US" altLang="zh-TW" sz="2400" dirty="0">
              <a:solidFill>
                <a:srgbClr val="FFFF00"/>
              </a:solidFill>
              <a:latin typeface="+mj-ea"/>
              <a:ea typeface="+mj-ea"/>
            </a:endParaRPr>
          </a:p>
          <a:p>
            <a:pPr marL="0" indent="0">
              <a:buNone/>
            </a:pPr>
            <a:r>
              <a:rPr lang="en-US" altLang="zh-TW" dirty="0">
                <a:solidFill>
                  <a:schemeClr val="tx1"/>
                </a:solidFill>
                <a:latin typeface="+mj-ea"/>
                <a:ea typeface="+mj-ea"/>
              </a:rPr>
              <a:t>1.</a:t>
            </a:r>
            <a:r>
              <a:rPr lang="zh-TW" altLang="en-US" dirty="0">
                <a:solidFill>
                  <a:schemeClr val="tx1"/>
                </a:solidFill>
                <a:latin typeface="+mj-ea"/>
                <a:ea typeface="+mj-ea"/>
              </a:rPr>
              <a:t>每個人只可以上傳一個郵局帳號，但是銀行則不設限。</a:t>
            </a:r>
            <a:endParaRPr lang="en-US" altLang="zh-TW" dirty="0">
              <a:solidFill>
                <a:schemeClr val="tx1"/>
              </a:solidFill>
              <a:latin typeface="+mj-ea"/>
              <a:ea typeface="+mj-ea"/>
            </a:endParaRPr>
          </a:p>
          <a:p>
            <a:pPr marL="0" indent="0">
              <a:buNone/>
            </a:pPr>
            <a:r>
              <a:rPr lang="en-US" altLang="zh-TW" dirty="0">
                <a:solidFill>
                  <a:schemeClr val="tx1"/>
                </a:solidFill>
                <a:latin typeface="+mj-ea"/>
                <a:ea typeface="+mj-ea"/>
              </a:rPr>
              <a:t>2.</a:t>
            </a:r>
            <a:r>
              <a:rPr lang="zh-TW" altLang="en-US" dirty="0">
                <a:solidFill>
                  <a:schemeClr val="tx1"/>
                </a:solidFill>
                <a:latin typeface="+mj-ea"/>
                <a:ea typeface="+mj-ea"/>
              </a:rPr>
              <a:t>新增帳戶資料時，請先查明自己的分行行號。</a:t>
            </a:r>
            <a:endParaRPr lang="en-US" altLang="zh-TW" dirty="0">
              <a:solidFill>
                <a:schemeClr val="tx1"/>
              </a:solidFill>
              <a:latin typeface="+mj-ea"/>
              <a:ea typeface="+mj-ea"/>
            </a:endParaRPr>
          </a:p>
          <a:p>
            <a:pPr marL="0" indent="0">
              <a:buNone/>
            </a:pPr>
            <a:r>
              <a:rPr lang="en-US" altLang="zh-TW" dirty="0">
                <a:solidFill>
                  <a:schemeClr val="tx1"/>
                </a:solidFill>
                <a:latin typeface="+mj-ea"/>
                <a:ea typeface="+mj-ea"/>
              </a:rPr>
              <a:t>3.</a:t>
            </a:r>
            <a:r>
              <a:rPr lang="zh-TW" altLang="en-US" dirty="0">
                <a:solidFill>
                  <a:schemeClr val="tx1"/>
                </a:solidFill>
                <a:latin typeface="+mj-ea"/>
                <a:ea typeface="+mj-ea"/>
              </a:rPr>
              <a:t>請正確填數數字</a:t>
            </a:r>
            <a:r>
              <a:rPr lang="en-US" altLang="zh-TW" dirty="0">
                <a:solidFill>
                  <a:schemeClr val="tx1"/>
                </a:solidFill>
                <a:latin typeface="+mj-ea"/>
                <a:ea typeface="+mj-ea"/>
              </a:rPr>
              <a:t>(</a:t>
            </a:r>
            <a:r>
              <a:rPr lang="zh-TW" altLang="en-US" b="1" dirty="0">
                <a:solidFill>
                  <a:srgbClr val="FFFF00"/>
                </a:solidFill>
                <a:latin typeface="+mj-ea"/>
                <a:ea typeface="+mj-ea"/>
              </a:rPr>
              <a:t>－不用打</a:t>
            </a:r>
            <a:r>
              <a:rPr lang="en-US" altLang="zh-TW" dirty="0">
                <a:solidFill>
                  <a:schemeClr val="tx1"/>
                </a:solidFill>
                <a:latin typeface="+mj-ea"/>
                <a:ea typeface="+mj-ea"/>
              </a:rPr>
              <a:t>)</a:t>
            </a:r>
            <a:r>
              <a:rPr lang="zh-TW" altLang="en-US" dirty="0">
                <a:solidFill>
                  <a:schemeClr val="tx1"/>
                </a:solidFill>
                <a:latin typeface="+mj-ea"/>
                <a:ea typeface="+mj-ea"/>
              </a:rPr>
              <a:t>，然後拍照上傳你的存摺封面</a:t>
            </a:r>
            <a:r>
              <a:rPr lang="en-US" altLang="zh-TW" dirty="0">
                <a:solidFill>
                  <a:schemeClr val="tx1"/>
                </a:solidFill>
                <a:latin typeface="+mj-ea"/>
                <a:ea typeface="+mj-ea"/>
              </a:rPr>
              <a:t>(</a:t>
            </a:r>
            <a:r>
              <a:rPr lang="zh-TW" altLang="en-US" dirty="0">
                <a:solidFill>
                  <a:schemeClr val="tx1"/>
                </a:solidFill>
                <a:latin typeface="+mj-ea"/>
                <a:ea typeface="+mj-ea"/>
              </a:rPr>
              <a:t>或有帳號資訊的那一面</a:t>
            </a:r>
            <a:r>
              <a:rPr lang="en-US" altLang="zh-TW" dirty="0">
                <a:solidFill>
                  <a:schemeClr val="tx1"/>
                </a:solidFill>
                <a:latin typeface="+mj-ea"/>
                <a:ea typeface="+mj-ea"/>
              </a:rPr>
              <a:t>)</a:t>
            </a:r>
            <a:r>
              <a:rPr lang="zh-TW" altLang="en-US" dirty="0">
                <a:solidFill>
                  <a:schemeClr val="tx1"/>
                </a:solidFill>
                <a:latin typeface="+mj-ea"/>
                <a:ea typeface="+mj-ea"/>
              </a:rPr>
              <a:t>。</a:t>
            </a:r>
            <a:endParaRPr lang="en-US" altLang="zh-TW" dirty="0">
              <a:solidFill>
                <a:schemeClr val="tx1"/>
              </a:solidFill>
              <a:latin typeface="+mj-ea"/>
              <a:ea typeface="+mj-ea"/>
            </a:endParaRPr>
          </a:p>
          <a:p>
            <a:pPr marL="0" indent="0">
              <a:buNone/>
            </a:pPr>
            <a:endParaRPr lang="en-US" altLang="zh-TW" dirty="0">
              <a:solidFill>
                <a:srgbClr val="FFFF00"/>
              </a:solidFill>
              <a:latin typeface="+mj-ea"/>
              <a:ea typeface="+mj-ea"/>
            </a:endParaRPr>
          </a:p>
          <a:p>
            <a:pPr marL="0" indent="0">
              <a:buNone/>
            </a:pPr>
            <a:endParaRPr lang="zh-TW" altLang="en-US" dirty="0">
              <a:solidFill>
                <a:srgbClr val="FFFF00"/>
              </a:solidFill>
              <a:latin typeface="+mj-ea"/>
              <a:ea typeface="+mj-ea"/>
            </a:endParaRPr>
          </a:p>
        </p:txBody>
      </p:sp>
    </p:spTree>
    <p:extLst>
      <p:ext uri="{BB962C8B-B14F-4D97-AF65-F5344CB8AC3E}">
        <p14:creationId xmlns:p14="http://schemas.microsoft.com/office/powerpoint/2010/main" val="333779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1" y="4487332"/>
            <a:ext cx="11094131" cy="1507067"/>
          </a:xfrm>
        </p:spPr>
        <p:txBody>
          <a:bodyPr>
            <a:normAutofit/>
          </a:bodyPr>
          <a:lstStyle/>
          <a:p>
            <a:r>
              <a:rPr lang="zh-TW" altLang="en-US" sz="8800" dirty="0"/>
              <a:t>獎學金審核</a:t>
            </a:r>
            <a:r>
              <a:rPr lang="en-US" altLang="zh-TW" sz="8800" dirty="0"/>
              <a:t>(</a:t>
            </a:r>
            <a:r>
              <a:rPr lang="zh-TW" altLang="en-US" sz="8800" dirty="0"/>
              <a:t>承辦人員</a:t>
            </a:r>
            <a:r>
              <a:rPr lang="en-US" altLang="zh-TW" sz="8800" dirty="0"/>
              <a:t>)</a:t>
            </a:r>
            <a:endParaRPr lang="zh-TW" altLang="en-US" sz="8800" dirty="0"/>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39737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7835" y="-47527"/>
            <a:ext cx="11827336" cy="1507067"/>
          </a:xfrm>
        </p:spPr>
        <p:txBody>
          <a:bodyPr/>
          <a:lstStyle/>
          <a:p>
            <a:r>
              <a:rPr lang="zh-TW" altLang="en-US" dirty="0"/>
              <a:t>學生送件的資料審查</a:t>
            </a:r>
            <a:r>
              <a:rPr lang="en-US" altLang="zh-TW" dirty="0"/>
              <a:t>--</a:t>
            </a:r>
            <a:r>
              <a:rPr lang="zh-TW" altLang="en-US" dirty="0"/>
              <a:t>收件</a:t>
            </a:r>
            <a:r>
              <a:rPr lang="en-US" altLang="zh-TW" dirty="0"/>
              <a:t>/</a:t>
            </a:r>
            <a:r>
              <a:rPr lang="zh-TW" altLang="en-US" dirty="0"/>
              <a:t>初審</a:t>
            </a:r>
            <a:r>
              <a:rPr lang="en-US" altLang="zh-TW" dirty="0">
                <a:solidFill>
                  <a:srgbClr val="FF0000"/>
                </a:solidFill>
              </a:rPr>
              <a:t>(</a:t>
            </a:r>
            <a:r>
              <a:rPr lang="zh-TW" altLang="en-US" dirty="0">
                <a:solidFill>
                  <a:srgbClr val="FF0000"/>
                </a:solidFill>
              </a:rPr>
              <a:t>單位承辦人員適用</a:t>
            </a:r>
            <a:r>
              <a:rPr lang="en-US" altLang="zh-TW" dirty="0">
                <a:solidFill>
                  <a:srgbClr val="FF0000"/>
                </a:solidFill>
              </a:rPr>
              <a:t>)</a:t>
            </a:r>
            <a:endParaRPr lang="zh-TW" altLang="en-US" dirty="0">
              <a:solidFill>
                <a:srgbClr val="FF0000"/>
              </a:solidFill>
            </a:endParaRPr>
          </a:p>
        </p:txBody>
      </p:sp>
      <p:pic>
        <p:nvPicPr>
          <p:cNvPr id="12" name="圖片 11"/>
          <p:cNvPicPr>
            <a:picLocks noChangeAspect="1"/>
          </p:cNvPicPr>
          <p:nvPr/>
        </p:nvPicPr>
        <p:blipFill rotWithShape="1">
          <a:blip r:embed="rId2"/>
          <a:srcRect l="43238" t="14033" r="50797" b="64178"/>
          <a:stretch/>
        </p:blipFill>
        <p:spPr>
          <a:xfrm>
            <a:off x="50164" y="1291786"/>
            <a:ext cx="2980593" cy="3499338"/>
          </a:xfrm>
          <a:prstGeom prst="rect">
            <a:avLst/>
          </a:prstGeom>
        </p:spPr>
      </p:pic>
      <p:sp>
        <p:nvSpPr>
          <p:cNvPr id="7" name="矩形 6"/>
          <p:cNvSpPr/>
          <p:nvPr/>
        </p:nvSpPr>
        <p:spPr>
          <a:xfrm>
            <a:off x="699382" y="2362586"/>
            <a:ext cx="1944190"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82089" y="4788131"/>
            <a:ext cx="2954655" cy="2308324"/>
          </a:xfrm>
          <a:prstGeom prst="rect">
            <a:avLst/>
          </a:prstGeom>
          <a:noFill/>
        </p:spPr>
        <p:txBody>
          <a:bodyPr wrap="none" rtlCol="0">
            <a:spAutoFit/>
          </a:bodyPr>
          <a:lstStyle/>
          <a:p>
            <a:r>
              <a:rPr lang="en-US" altLang="zh-TW" dirty="0">
                <a:solidFill>
                  <a:srgbClr val="FFFF00"/>
                </a:solidFill>
              </a:rPr>
              <a:t>1.</a:t>
            </a:r>
            <a:r>
              <a:rPr lang="zh-TW" altLang="en-US" dirty="0">
                <a:solidFill>
                  <a:srgbClr val="FFFF00"/>
                </a:solidFill>
              </a:rPr>
              <a:t>條件選項欄</a:t>
            </a:r>
            <a:endParaRPr lang="en-US" altLang="zh-TW" dirty="0">
              <a:solidFill>
                <a:srgbClr val="FFFF00"/>
              </a:solidFill>
            </a:endParaRPr>
          </a:p>
          <a:p>
            <a:r>
              <a:rPr lang="zh-TW" altLang="en-US" dirty="0"/>
              <a:t>可依照選項調整審核範圍</a:t>
            </a:r>
            <a:endParaRPr lang="en-US" altLang="zh-TW" dirty="0"/>
          </a:p>
          <a:p>
            <a:r>
              <a:rPr lang="en-US" altLang="zh-TW" dirty="0">
                <a:solidFill>
                  <a:srgbClr val="FFFF00"/>
                </a:solidFill>
              </a:rPr>
              <a:t>2.</a:t>
            </a:r>
            <a:r>
              <a:rPr lang="zh-TW" altLang="en-US" dirty="0">
                <a:solidFill>
                  <a:srgbClr val="FFFF00"/>
                </a:solidFill>
              </a:rPr>
              <a:t>代學生申請</a:t>
            </a:r>
            <a:endParaRPr lang="en-US" altLang="zh-TW" dirty="0">
              <a:solidFill>
                <a:srgbClr val="FFFF00"/>
              </a:solidFill>
            </a:endParaRPr>
          </a:p>
          <a:p>
            <a:r>
              <a:rPr lang="zh-TW" altLang="en-US" dirty="0"/>
              <a:t>系統的後台匯入功能，可</a:t>
            </a:r>
            <a:endParaRPr lang="en-US" altLang="zh-TW" dirty="0"/>
          </a:p>
          <a:p>
            <a:r>
              <a:rPr lang="zh-TW" altLang="en-US" dirty="0"/>
              <a:t>協助學生執行申請獎學金。</a:t>
            </a:r>
            <a:endParaRPr lang="en-US" altLang="zh-TW" dirty="0"/>
          </a:p>
          <a:p>
            <a:r>
              <a:rPr lang="en-US" altLang="zh-TW" dirty="0">
                <a:solidFill>
                  <a:srgbClr val="FFFF00"/>
                </a:solidFill>
              </a:rPr>
              <a:t>3.</a:t>
            </a:r>
            <a:r>
              <a:rPr lang="zh-TW" altLang="en-US" dirty="0">
                <a:solidFill>
                  <a:srgbClr val="FFFF00"/>
                </a:solidFill>
              </a:rPr>
              <a:t>進行初審</a:t>
            </a:r>
            <a:endParaRPr lang="en-US" altLang="zh-TW" dirty="0">
              <a:solidFill>
                <a:srgbClr val="FFFF00"/>
              </a:solidFill>
            </a:endParaRPr>
          </a:p>
          <a:p>
            <a:r>
              <a:rPr lang="zh-TW" altLang="en-US" dirty="0"/>
              <a:t>請承辦人協助檢核資料</a:t>
            </a:r>
            <a:endParaRPr lang="en-US" altLang="zh-TW" dirty="0"/>
          </a:p>
          <a:p>
            <a:endParaRPr lang="zh-TW" altLang="en-US" dirty="0"/>
          </a:p>
        </p:txBody>
      </p:sp>
      <p:grpSp>
        <p:nvGrpSpPr>
          <p:cNvPr id="18" name="群組 17"/>
          <p:cNvGrpSpPr/>
          <p:nvPr/>
        </p:nvGrpSpPr>
        <p:grpSpPr>
          <a:xfrm>
            <a:off x="3167414" y="1291786"/>
            <a:ext cx="9038205" cy="5233705"/>
            <a:chOff x="3167414" y="1291786"/>
            <a:chExt cx="9038205" cy="5233705"/>
          </a:xfrm>
        </p:grpSpPr>
        <p:grpSp>
          <p:nvGrpSpPr>
            <p:cNvPr id="14" name="群組 13"/>
            <p:cNvGrpSpPr/>
            <p:nvPr/>
          </p:nvGrpSpPr>
          <p:grpSpPr>
            <a:xfrm>
              <a:off x="3167414" y="1291786"/>
              <a:ext cx="9038205" cy="5233705"/>
              <a:chOff x="2994212" y="1291786"/>
              <a:chExt cx="9211407" cy="5334000"/>
            </a:xfrm>
          </p:grpSpPr>
          <p:pic>
            <p:nvPicPr>
              <p:cNvPr id="2" name="圖片 1"/>
              <p:cNvPicPr>
                <a:picLocks noChangeAspect="1"/>
              </p:cNvPicPr>
              <p:nvPr/>
            </p:nvPicPr>
            <p:blipFill rotWithShape="1">
              <a:blip r:embed="rId3"/>
              <a:srcRect l="25766" t="17449" r="2378" b="8467"/>
              <a:stretch/>
            </p:blipFill>
            <p:spPr>
              <a:xfrm>
                <a:off x="2994212" y="1291786"/>
                <a:ext cx="9197788" cy="5334000"/>
              </a:xfrm>
              <a:prstGeom prst="rect">
                <a:avLst/>
              </a:prstGeom>
            </p:spPr>
          </p:pic>
          <p:sp>
            <p:nvSpPr>
              <p:cNvPr id="3" name="矩形 2"/>
              <p:cNvSpPr/>
              <p:nvPr/>
            </p:nvSpPr>
            <p:spPr>
              <a:xfrm>
                <a:off x="2994212" y="1568824"/>
                <a:ext cx="9197788" cy="914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3034026" y="1568824"/>
                <a:ext cx="9171593" cy="1657297"/>
                <a:chOff x="3034026" y="1568824"/>
                <a:chExt cx="9171593" cy="1657297"/>
              </a:xfrm>
            </p:grpSpPr>
            <p:sp>
              <p:nvSpPr>
                <p:cNvPr id="8" name="矩形 7"/>
                <p:cNvSpPr/>
                <p:nvPr/>
              </p:nvSpPr>
              <p:spPr>
                <a:xfrm>
                  <a:off x="3034026" y="2670864"/>
                  <a:ext cx="627528" cy="251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681079" y="2670864"/>
                  <a:ext cx="536591" cy="251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1828593" y="1568824"/>
                  <a:ext cx="377026"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0" name="文字方塊 9"/>
                <p:cNvSpPr txBox="1"/>
                <p:nvPr/>
              </p:nvSpPr>
              <p:spPr>
                <a:xfrm>
                  <a:off x="3159277" y="2856789"/>
                  <a:ext cx="377026"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11" name="文字方塊 10"/>
                <p:cNvSpPr txBox="1"/>
                <p:nvPr/>
              </p:nvSpPr>
              <p:spPr>
                <a:xfrm>
                  <a:off x="3661554" y="2856789"/>
                  <a:ext cx="377026" cy="369332"/>
                </a:xfrm>
                <a:prstGeom prst="rect">
                  <a:avLst/>
                </a:prstGeom>
                <a:noFill/>
              </p:spPr>
              <p:txBody>
                <a:bodyPr wrap="none" rtlCol="0">
                  <a:spAutoFit/>
                </a:bodyPr>
                <a:lstStyle/>
                <a:p>
                  <a:r>
                    <a:rPr lang="en-US" altLang="zh-TW" dirty="0">
                      <a:solidFill>
                        <a:srgbClr val="FF0000"/>
                      </a:solidFill>
                    </a:rPr>
                    <a:t>3.</a:t>
                  </a:r>
                  <a:endParaRPr lang="zh-TW" altLang="en-US" dirty="0">
                    <a:solidFill>
                      <a:srgbClr val="FF0000"/>
                    </a:solidFill>
                  </a:endParaRPr>
                </a:p>
              </p:txBody>
            </p:sp>
          </p:grpSp>
        </p:grpSp>
        <p:sp>
          <p:nvSpPr>
            <p:cNvPr id="15" name="矩形 14"/>
            <p:cNvSpPr/>
            <p:nvPr/>
          </p:nvSpPr>
          <p:spPr>
            <a:xfrm>
              <a:off x="4192145" y="3117273"/>
              <a:ext cx="413106" cy="3341716"/>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矩形 15"/>
            <p:cNvSpPr/>
            <p:nvPr/>
          </p:nvSpPr>
          <p:spPr>
            <a:xfrm>
              <a:off x="4866591" y="3117273"/>
              <a:ext cx="360000" cy="3341716"/>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矩形 16"/>
            <p:cNvSpPr/>
            <p:nvPr/>
          </p:nvSpPr>
          <p:spPr>
            <a:xfrm>
              <a:off x="5542693" y="3117273"/>
              <a:ext cx="108000" cy="3341716"/>
            </a:xfrm>
            <a:prstGeom prst="rect">
              <a:avLst/>
            </a:prstGeom>
            <a:solidFill>
              <a:schemeClr val="bg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562026428"/>
      </p:ext>
    </p:extLst>
  </p:cSld>
  <p:clrMapOvr>
    <a:masterClrMapping/>
  </p:clrMapOvr>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845</TotalTime>
  <Words>739</Words>
  <Application>Microsoft Office PowerPoint</Application>
  <PresentationFormat>自訂</PresentationFormat>
  <Paragraphs>104</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切割線</vt:lpstr>
      <vt:lpstr>新版獎學金系統 操作簡介</vt:lpstr>
      <vt:lpstr>獎學金程式</vt:lpstr>
      <vt:lpstr>獎學金申請</vt:lpstr>
      <vt:lpstr>如何查詢獎學金</vt:lpstr>
      <vt:lpstr>如何申請獎學金(五育獎學金)</vt:lpstr>
      <vt:lpstr>如何申請獎學金(優秀研究生獎學金)</vt:lpstr>
      <vt:lpstr>受款帳號維護的注意事項</vt:lpstr>
      <vt:lpstr>獎學金審核(承辦人員)</vt:lpstr>
      <vt:lpstr>學生送件的資料審查--收件/初審(單位承辦人員適用)</vt:lpstr>
      <vt:lpstr>初審注意內容</vt:lpstr>
      <vt:lpstr>獎學金審核(導師、主管)</vt:lpstr>
      <vt:lpstr>獎學金審核步驟(1/2)</vt:lpstr>
      <vt:lpstr>師長審核--推薦/審核</vt:lpstr>
      <vt:lpstr>代理審查的需求</vt:lpstr>
      <vt:lpstr>獎學金公告與交付文件</vt:lpstr>
      <vt:lpstr>製作獎學金核發名單與得獎通知、備選、公告作業--決審</vt:lpstr>
      <vt:lpstr>後台匯入名單與通知、公告作業—受獎生名單</vt:lpstr>
      <vt:lpstr>如有操作上的疑慮，請與我們聯繫。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新版獎學金申請系統</dc:title>
  <dc:creator>sclin</dc:creator>
  <cp:lastModifiedBy>USER</cp:lastModifiedBy>
  <cp:revision>47</cp:revision>
  <cp:lastPrinted>2020-09-18T09:18:06Z</cp:lastPrinted>
  <dcterms:created xsi:type="dcterms:W3CDTF">2020-09-18T08:01:00Z</dcterms:created>
  <dcterms:modified xsi:type="dcterms:W3CDTF">2021-10-05T08:50:47Z</dcterms:modified>
</cp:coreProperties>
</file>